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lsx" ContentType="application/vnd.openxmlformats-officedocument.spreadsheetml.shee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Layouts/slideLayout16.xml" ContentType="application/vnd.openxmlformats-officedocument.presentationml.slideLayout+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docProps/custom.xml" ContentType="application/vnd.openxmlformats-officedocument.custom-properties+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Layouts/slideLayout15.xml" ContentType="application/vnd.openxmlformats-officedocument.presentationml.slideLayout+xml"/>
  <Override PartName="/ppt/slides/slide53.xml" ContentType="application/vnd.openxmlformats-officedocument.presentationml.slide+xml"/>
  <Default Extension="vml" ContentType="application/vnd.openxmlformats-officedocument.vmlDrawing"/>
  <Override PartName="/ppt/charts/chart4.xml" ContentType="application/vnd.openxmlformats-officedocument.drawingml.chart+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slides/slide60.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charts/chart3.xml" ContentType="application/vnd.openxmlformats-officedocument.drawingml.char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media/audio1.bin" ContentType="audio/unknown"/>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Layouts/slideLayout13.xml" ContentType="application/vnd.openxmlformats-officedocument.presentationml.slideLayout+xml"/>
  <Override PartName="/ppt/slides/slide51.xml" ContentType="application/vnd.openxmlformats-officedocument.presentationml.slide+xml"/>
  <Override PartName="/ppt/slides/slide9.xml" ContentType="application/vnd.openxmlformats-officedocument.presentationml.slide+xml"/>
  <Override PartName="/ppt/charts/chart2.xml" ContentType="application/vnd.openxmlformats-officedocument.drawingml.chart+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Default Extension="xls" ContentType="application/vnd.ms-exce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charts/chart1.xml" ContentType="application/vnd.openxmlformats-officedocument.drawingml.chart+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Default Extension="package" ContentType="application/vnd.openxmlformats-officedocument.package"/>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Layouts/slideLayout17.xml" ContentType="application/vnd.openxmlformats-officedocument.presentationml.slideLayout+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755" r:id="rId1"/>
  </p:sldMasterIdLst>
  <p:notesMasterIdLst>
    <p:notesMasterId r:id="rId65"/>
  </p:notesMasterIdLst>
  <p:handoutMasterIdLst>
    <p:handoutMasterId r:id="rId66"/>
  </p:handoutMasterIdLst>
  <p:sldIdLst>
    <p:sldId id="256" r:id="rId2"/>
    <p:sldId id="482" r:id="rId3"/>
    <p:sldId id="342" r:id="rId4"/>
    <p:sldId id="480" r:id="rId5"/>
    <p:sldId id="345" r:id="rId6"/>
    <p:sldId id="346" r:id="rId7"/>
    <p:sldId id="305" r:id="rId8"/>
    <p:sldId id="306" r:id="rId9"/>
    <p:sldId id="528" r:id="rId10"/>
    <p:sldId id="347" r:id="rId11"/>
    <p:sldId id="290" r:id="rId12"/>
    <p:sldId id="526" r:id="rId13"/>
    <p:sldId id="317" r:id="rId14"/>
    <p:sldId id="431" r:id="rId15"/>
    <p:sldId id="301" r:id="rId16"/>
    <p:sldId id="302" r:id="rId17"/>
    <p:sldId id="483" r:id="rId18"/>
    <p:sldId id="484" r:id="rId19"/>
    <p:sldId id="486" r:id="rId20"/>
    <p:sldId id="487" r:id="rId21"/>
    <p:sldId id="364" r:id="rId22"/>
    <p:sldId id="489" r:id="rId23"/>
    <p:sldId id="501" r:id="rId24"/>
    <p:sldId id="502" r:id="rId25"/>
    <p:sldId id="504" r:id="rId26"/>
    <p:sldId id="365" r:id="rId27"/>
    <p:sldId id="531" r:id="rId28"/>
    <p:sldId id="532" r:id="rId29"/>
    <p:sldId id="533" r:id="rId30"/>
    <p:sldId id="538" r:id="rId31"/>
    <p:sldId id="370" r:id="rId32"/>
    <p:sldId id="348" r:id="rId33"/>
    <p:sldId id="445" r:id="rId34"/>
    <p:sldId id="452" r:id="rId35"/>
    <p:sldId id="454" r:id="rId36"/>
    <p:sldId id="413" r:id="rId37"/>
    <p:sldId id="456" r:id="rId38"/>
    <p:sldId id="457" r:id="rId39"/>
    <p:sldId id="499" r:id="rId40"/>
    <p:sldId id="507" r:id="rId41"/>
    <p:sldId id="516" r:id="rId42"/>
    <p:sldId id="462" r:id="rId43"/>
    <p:sldId id="463" r:id="rId44"/>
    <p:sldId id="465" r:id="rId45"/>
    <p:sldId id="468" r:id="rId46"/>
    <p:sldId id="515" r:id="rId47"/>
    <p:sldId id="525" r:id="rId48"/>
    <p:sldId id="509" r:id="rId49"/>
    <p:sldId id="475" r:id="rId50"/>
    <p:sldId id="523" r:id="rId51"/>
    <p:sldId id="527" r:id="rId52"/>
    <p:sldId id="476" r:id="rId53"/>
    <p:sldId id="279" r:id="rId54"/>
    <p:sldId id="424" r:id="rId55"/>
    <p:sldId id="375" r:id="rId56"/>
    <p:sldId id="391" r:id="rId57"/>
    <p:sldId id="376" r:id="rId58"/>
    <p:sldId id="308" r:id="rId59"/>
    <p:sldId id="309" r:id="rId60"/>
    <p:sldId id="377" r:id="rId61"/>
    <p:sldId id="428" r:id="rId62"/>
    <p:sldId id="426" r:id="rId63"/>
    <p:sldId id="341" r:id="rId64"/>
  </p:sldIdLst>
  <p:sldSz cx="9144000" cy="6858000" type="screen4x3"/>
  <p:notesSz cx="6858000" cy="9144000"/>
  <p:defaultTextStyle>
    <a:defPPr>
      <a:defRPr lang="en-US"/>
    </a:defPPr>
    <a:lvl1pPr algn="r" rtl="0" eaLnBrk="0" fontAlgn="base" hangingPunct="0">
      <a:spcBef>
        <a:spcPct val="0"/>
      </a:spcBef>
      <a:spcAft>
        <a:spcPct val="0"/>
      </a:spcAft>
      <a:defRPr sz="2400" kern="1200">
        <a:solidFill>
          <a:schemeClr val="tx1"/>
        </a:solidFill>
        <a:latin typeface="Times New Roman"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3366"/>
    <a:srgbClr val="355800"/>
    <a:srgbClr val="7DD7FF"/>
    <a:srgbClr val="57D3FF"/>
    <a:srgbClr val="1D94AD"/>
    <a:srgbClr val="0033CC"/>
    <a:srgbClr val="FFCC00"/>
    <a:srgbClr val="FC270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6403" autoAdjust="0"/>
    <p:restoredTop sz="96346" autoAdjust="0"/>
  </p:normalViewPr>
  <p:slideViewPr>
    <p:cSldViewPr>
      <p:cViewPr>
        <p:scale>
          <a:sx n="100" d="100"/>
          <a:sy n="100" d="100"/>
        </p:scale>
        <p:origin x="-904" y="-88"/>
      </p:cViewPr>
      <p:guideLst>
        <p:guide orient="horz" pos="2160"/>
        <p:guide pos="2880"/>
      </p:guideLst>
    </p:cSldViewPr>
  </p:slideViewPr>
  <p:outlineViewPr>
    <p:cViewPr>
      <p:scale>
        <a:sx n="33" d="100"/>
        <a:sy n="33" d="100"/>
      </p:scale>
      <p:origin x="0" y="22144"/>
    </p:cViewPr>
  </p:outlineViewPr>
  <p:notesTextViewPr>
    <p:cViewPr>
      <p:scale>
        <a:sx n="100" d="100"/>
        <a:sy n="100" d="100"/>
      </p:scale>
      <p:origin x="0" y="0"/>
    </p:cViewPr>
  </p:notesTextViewPr>
  <p:sorterViewPr>
    <p:cViewPr>
      <p:scale>
        <a:sx n="100" d="100"/>
        <a:sy n="100" d="100"/>
      </p:scale>
      <p:origin x="0" y="1016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package2.package"/></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E:\clinical%20trials\sugammadex%20vs%20obesity\Map1%20excel%201997.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an_muli:Downloads:dosefind_10102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Sheet1!$A$2</c:f>
              <c:strCache>
                <c:ptCount val="1"/>
                <c:pt idx="0">
                  <c:v>colonies: 0 - 9</c:v>
                </c:pt>
              </c:strCache>
            </c:strRef>
          </c:tx>
          <c:spPr>
            <a:solidFill>
              <a:srgbClr val="008000"/>
            </a:solidFill>
          </c:spPr>
          <c:cat>
            <c:strRef>
              <c:f>Sheet1!$B$1:$E$1</c:f>
              <c:strCache>
                <c:ptCount val="4"/>
                <c:pt idx="0">
                  <c:v>Pharynx control</c:v>
                </c:pt>
                <c:pt idx="1">
                  <c:v>Pharynx Gargling</c:v>
                </c:pt>
                <c:pt idx="2">
                  <c:v>tip ETT control</c:v>
                </c:pt>
                <c:pt idx="3">
                  <c:v>tip ETT Gargling</c:v>
                </c:pt>
              </c:strCache>
            </c:strRef>
          </c:cat>
          <c:val>
            <c:numRef>
              <c:f>Sheet1!$B$2:$E$2</c:f>
              <c:numCache>
                <c:formatCode>General</c:formatCode>
                <c:ptCount val="4"/>
                <c:pt idx="0">
                  <c:v>7.0</c:v>
                </c:pt>
                <c:pt idx="1">
                  <c:v>14.0</c:v>
                </c:pt>
                <c:pt idx="2">
                  <c:v>7.0</c:v>
                </c:pt>
                <c:pt idx="3">
                  <c:v>16.0</c:v>
                </c:pt>
              </c:numCache>
            </c:numRef>
          </c:val>
        </c:ser>
        <c:ser>
          <c:idx val="1"/>
          <c:order val="1"/>
          <c:tx>
            <c:strRef>
              <c:f>Sheet1!$A$3</c:f>
              <c:strCache>
                <c:ptCount val="1"/>
                <c:pt idx="0">
                  <c:v>colonies: 10 - 99</c:v>
                </c:pt>
              </c:strCache>
            </c:strRef>
          </c:tx>
          <c:spPr>
            <a:solidFill>
              <a:srgbClr val="31CA0C"/>
            </a:solidFill>
          </c:spPr>
          <c:cat>
            <c:strRef>
              <c:f>Sheet1!$B$1:$E$1</c:f>
              <c:strCache>
                <c:ptCount val="4"/>
                <c:pt idx="0">
                  <c:v>Pharynx control</c:v>
                </c:pt>
                <c:pt idx="1">
                  <c:v>Pharynx Gargling</c:v>
                </c:pt>
                <c:pt idx="2">
                  <c:v>tip ETT control</c:v>
                </c:pt>
                <c:pt idx="3">
                  <c:v>tip ETT Gargling</c:v>
                </c:pt>
              </c:strCache>
            </c:strRef>
          </c:cat>
          <c:val>
            <c:numRef>
              <c:f>Sheet1!$B$3:$E$3</c:f>
              <c:numCache>
                <c:formatCode>General</c:formatCode>
                <c:ptCount val="4"/>
                <c:pt idx="0">
                  <c:v>4.0</c:v>
                </c:pt>
                <c:pt idx="1">
                  <c:v>5.0</c:v>
                </c:pt>
                <c:pt idx="2">
                  <c:v>7.0</c:v>
                </c:pt>
                <c:pt idx="3">
                  <c:v>3.0</c:v>
                </c:pt>
              </c:numCache>
            </c:numRef>
          </c:val>
        </c:ser>
        <c:ser>
          <c:idx val="2"/>
          <c:order val="2"/>
          <c:tx>
            <c:strRef>
              <c:f>Sheet1!$A$4</c:f>
              <c:strCache>
                <c:ptCount val="1"/>
                <c:pt idx="0">
                  <c:v>colonies:  100 - 999</c:v>
                </c:pt>
              </c:strCache>
            </c:strRef>
          </c:tx>
          <c:spPr>
            <a:solidFill>
              <a:srgbClr val="E8683B"/>
            </a:solidFill>
          </c:spPr>
          <c:cat>
            <c:strRef>
              <c:f>Sheet1!$B$1:$E$1</c:f>
              <c:strCache>
                <c:ptCount val="4"/>
                <c:pt idx="0">
                  <c:v>Pharynx control</c:v>
                </c:pt>
                <c:pt idx="1">
                  <c:v>Pharynx Gargling</c:v>
                </c:pt>
                <c:pt idx="2">
                  <c:v>tip ETT control</c:v>
                </c:pt>
                <c:pt idx="3">
                  <c:v>tip ETT Gargling</c:v>
                </c:pt>
              </c:strCache>
            </c:strRef>
          </c:cat>
          <c:val>
            <c:numRef>
              <c:f>Sheet1!$B$4:$E$4</c:f>
              <c:numCache>
                <c:formatCode>General</c:formatCode>
                <c:ptCount val="4"/>
                <c:pt idx="0">
                  <c:v>5.0</c:v>
                </c:pt>
                <c:pt idx="1">
                  <c:v>0.0</c:v>
                </c:pt>
                <c:pt idx="2">
                  <c:v>4.0</c:v>
                </c:pt>
                <c:pt idx="3">
                  <c:v>0.0</c:v>
                </c:pt>
              </c:numCache>
            </c:numRef>
          </c:val>
        </c:ser>
        <c:ser>
          <c:idx val="3"/>
          <c:order val="3"/>
          <c:tx>
            <c:strRef>
              <c:f>Sheet1!$A$5</c:f>
              <c:strCache>
                <c:ptCount val="1"/>
                <c:pt idx="0">
                  <c:v>colonies &gt; 1000</c:v>
                </c:pt>
              </c:strCache>
            </c:strRef>
          </c:tx>
          <c:spPr>
            <a:solidFill>
              <a:srgbClr val="FF0000"/>
            </a:solidFill>
          </c:spPr>
          <c:cat>
            <c:strRef>
              <c:f>Sheet1!$B$1:$E$1</c:f>
              <c:strCache>
                <c:ptCount val="4"/>
                <c:pt idx="0">
                  <c:v>Pharynx control</c:v>
                </c:pt>
                <c:pt idx="1">
                  <c:v>Pharynx Gargling</c:v>
                </c:pt>
                <c:pt idx="2">
                  <c:v>tip ETT control</c:v>
                </c:pt>
                <c:pt idx="3">
                  <c:v>tip ETT Gargling</c:v>
                </c:pt>
              </c:strCache>
            </c:strRef>
          </c:cat>
          <c:val>
            <c:numRef>
              <c:f>Sheet1!$B$5:$E$5</c:f>
              <c:numCache>
                <c:formatCode>General</c:formatCode>
                <c:ptCount val="4"/>
                <c:pt idx="0">
                  <c:v>3.0</c:v>
                </c:pt>
                <c:pt idx="1">
                  <c:v>0.0</c:v>
                </c:pt>
                <c:pt idx="2">
                  <c:v>1.0</c:v>
                </c:pt>
                <c:pt idx="3">
                  <c:v>0.0</c:v>
                </c:pt>
              </c:numCache>
            </c:numRef>
          </c:val>
        </c:ser>
        <c:axId val="911450824"/>
        <c:axId val="911444728"/>
      </c:barChart>
      <c:catAx>
        <c:axId val="911450824"/>
        <c:scaling>
          <c:orientation val="minMax"/>
        </c:scaling>
        <c:axPos val="b"/>
        <c:tickLblPos val="nextTo"/>
        <c:crossAx val="911444728"/>
        <c:crosses val="autoZero"/>
        <c:auto val="1"/>
        <c:lblAlgn val="ctr"/>
        <c:lblOffset val="100"/>
      </c:catAx>
      <c:valAx>
        <c:axId val="911444728"/>
        <c:scaling>
          <c:orientation val="minMax"/>
        </c:scaling>
        <c:axPos val="l"/>
        <c:majorGridlines/>
        <c:numFmt formatCode="General" sourceLinked="1"/>
        <c:tickLblPos val="nextTo"/>
        <c:crossAx val="911450824"/>
        <c:crosses val="autoZero"/>
        <c:crossBetween val="between"/>
      </c:valAx>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187898089171975"/>
          <c:y val="0.0633608815426997"/>
          <c:w val="0.786624203821656"/>
          <c:h val="0.694214876033058"/>
        </c:manualLayout>
      </c:layout>
      <c:lineChart>
        <c:grouping val="standard"/>
        <c:ser>
          <c:idx val="0"/>
          <c:order val="0"/>
          <c:tx>
            <c:strRef>
              <c:f>Sheet1!$A$2</c:f>
              <c:strCache>
                <c:ptCount val="1"/>
                <c:pt idx="0">
                  <c:v>PV</c:v>
                </c:pt>
              </c:strCache>
            </c:strRef>
          </c:tx>
          <c:spPr>
            <a:ln w="46777">
              <a:solidFill>
                <a:srgbClr val="DD0806"/>
              </a:solidFill>
              <a:prstDash val="solid"/>
            </a:ln>
          </c:spPr>
          <c:marker>
            <c:symbol val="circle"/>
            <c:size val="12"/>
            <c:spPr>
              <a:solidFill>
                <a:srgbClr val="DD0806"/>
              </a:solidFill>
              <a:ln>
                <a:solidFill>
                  <a:srgbClr val="DD0806"/>
                </a:solidFill>
                <a:prstDash val="solid"/>
              </a:ln>
            </c:spPr>
          </c:marker>
          <c:cat>
            <c:numRef>
              <c:f>Sheet1!$B$1:$E$1</c:f>
              <c:numCache>
                <c:formatCode>General</c:formatCode>
                <c:ptCount val="4"/>
                <c:pt idx="0">
                  <c:v>0.0</c:v>
                </c:pt>
                <c:pt idx="1">
                  <c:v>1.0</c:v>
                </c:pt>
                <c:pt idx="2">
                  <c:v>2.0</c:v>
                </c:pt>
                <c:pt idx="3">
                  <c:v>3.0</c:v>
                </c:pt>
              </c:numCache>
            </c:numRef>
          </c:cat>
          <c:val>
            <c:numRef>
              <c:f>Sheet1!$B$2:$E$2</c:f>
              <c:numCache>
                <c:formatCode>General</c:formatCode>
                <c:ptCount val="4"/>
                <c:pt idx="0">
                  <c:v>5.0</c:v>
                </c:pt>
                <c:pt idx="1">
                  <c:v>9.0</c:v>
                </c:pt>
                <c:pt idx="2">
                  <c:v>13.0</c:v>
                </c:pt>
                <c:pt idx="3">
                  <c:v>17.0</c:v>
                </c:pt>
              </c:numCache>
            </c:numRef>
          </c:val>
        </c:ser>
        <c:marker val="1"/>
        <c:axId val="935838616"/>
        <c:axId val="936311304"/>
      </c:lineChart>
      <c:catAx>
        <c:axId val="935838616"/>
        <c:scaling>
          <c:orientation val="minMax"/>
        </c:scaling>
        <c:axPos val="b"/>
        <c:title>
          <c:tx>
            <c:rich>
              <a:bodyPr/>
              <a:lstStyle/>
              <a:p>
                <a:pPr>
                  <a:defRPr sz="2271" b="1" i="0" u="none" strike="noStrike" baseline="0">
                    <a:solidFill>
                      <a:srgbClr val="000000"/>
                    </a:solidFill>
                    <a:latin typeface="Arial"/>
                    <a:ea typeface="Arial"/>
                    <a:cs typeface="Arial"/>
                  </a:defRPr>
                </a:pPr>
                <a:r>
                  <a:rPr lang="en-US" sz="1105" b="0" i="0" strike="noStrike">
                    <a:solidFill>
                      <a:srgbClr val="000000"/>
                    </a:solidFill>
                    <a:latin typeface="Geneva"/>
                    <a:ea typeface="Geneva"/>
                    <a:cs typeface="Geneva"/>
                  </a:rPr>
                  <a:t>intra abdominal volume </a:t>
                </a:r>
                <a:r>
                  <a:rPr lang="en-US" sz="1228" b="1" i="0" strike="noStrike">
                    <a:solidFill>
                      <a:srgbClr val="000000"/>
                    </a:solidFill>
                    <a:latin typeface="Geneva"/>
                    <a:ea typeface="Geneva"/>
                    <a:cs typeface="Geneva"/>
                  </a:rPr>
                  <a:t>Liter</a:t>
                </a:r>
              </a:p>
            </c:rich>
          </c:tx>
          <c:layout>
            <c:manualLayout>
              <c:xMode val="edge"/>
              <c:yMode val="edge"/>
              <c:x val="0.472929936305732"/>
              <c:y val="0.878787878787879"/>
            </c:manualLayout>
          </c:layout>
          <c:spPr>
            <a:noFill/>
            <a:ln w="31184">
              <a:noFill/>
            </a:ln>
          </c:spPr>
        </c:title>
        <c:numFmt formatCode="General" sourceLinked="1"/>
        <c:tickLblPos val="nextTo"/>
        <c:spPr>
          <a:ln w="3898">
            <a:solidFill>
              <a:srgbClr val="000000"/>
            </a:solidFill>
            <a:prstDash val="solid"/>
          </a:ln>
        </c:spPr>
        <c:txPr>
          <a:bodyPr rot="0" vert="horz"/>
          <a:lstStyle/>
          <a:p>
            <a:pPr>
              <a:defRPr sz="2548" b="1" i="0" u="none" strike="noStrike" baseline="0">
                <a:solidFill>
                  <a:srgbClr val="000000"/>
                </a:solidFill>
                <a:latin typeface="Arial"/>
                <a:ea typeface="Arial"/>
                <a:cs typeface="Arial"/>
              </a:defRPr>
            </a:pPr>
            <a:endParaRPr lang="en-US"/>
          </a:p>
        </c:txPr>
        <c:crossAx val="936311304"/>
        <c:crosses val="autoZero"/>
        <c:auto val="1"/>
        <c:lblAlgn val="ctr"/>
        <c:lblOffset val="100"/>
        <c:tickLblSkip val="1"/>
        <c:tickMarkSkip val="1"/>
      </c:catAx>
      <c:valAx>
        <c:axId val="936311304"/>
        <c:scaling>
          <c:orientation val="minMax"/>
        </c:scaling>
        <c:axPos val="l"/>
        <c:majorGridlines>
          <c:spPr>
            <a:ln w="15592">
              <a:solidFill>
                <a:srgbClr val="000000"/>
              </a:solidFill>
              <a:prstDash val="solid"/>
            </a:ln>
          </c:spPr>
        </c:majorGridlines>
        <c:title>
          <c:tx>
            <c:rich>
              <a:bodyPr/>
              <a:lstStyle/>
              <a:p>
                <a:pPr>
                  <a:defRPr sz="2271" b="1" i="0" u="none" strike="noStrike" baseline="0">
                    <a:solidFill>
                      <a:srgbClr val="000000"/>
                    </a:solidFill>
                    <a:latin typeface="Arial"/>
                    <a:ea typeface="Arial"/>
                    <a:cs typeface="Arial"/>
                  </a:defRPr>
                </a:pPr>
                <a:r>
                  <a:rPr lang="en-US" sz="1105" b="0" i="0" strike="noStrike">
                    <a:solidFill>
                      <a:srgbClr val="000000"/>
                    </a:solidFill>
                    <a:latin typeface="Geneva"/>
                    <a:ea typeface="Geneva"/>
                    <a:cs typeface="Geneva"/>
                  </a:rPr>
                  <a:t>intra abdominal pressure </a:t>
                </a:r>
                <a:r>
                  <a:rPr lang="en-US" sz="1228" b="1" i="0" strike="noStrike">
                    <a:solidFill>
                      <a:srgbClr val="000000"/>
                    </a:solidFill>
                    <a:latin typeface="Geneva"/>
                    <a:ea typeface="Geneva"/>
                    <a:cs typeface="Geneva"/>
                  </a:rPr>
                  <a:t>mmHg</a:t>
                </a:r>
              </a:p>
            </c:rich>
          </c:tx>
          <c:layout>
            <c:manualLayout>
              <c:xMode val="edge"/>
              <c:yMode val="edge"/>
              <c:x val="0.0812101910828025"/>
              <c:y val="0.272727272727273"/>
            </c:manualLayout>
          </c:layout>
          <c:spPr>
            <a:noFill/>
            <a:ln w="31184">
              <a:noFill/>
            </a:ln>
          </c:spPr>
        </c:title>
        <c:numFmt formatCode="General" sourceLinked="1"/>
        <c:tickLblPos val="nextTo"/>
        <c:spPr>
          <a:ln w="3898">
            <a:solidFill>
              <a:srgbClr val="000000"/>
            </a:solidFill>
            <a:prstDash val="solid"/>
          </a:ln>
        </c:spPr>
        <c:txPr>
          <a:bodyPr rot="0" vert="horz"/>
          <a:lstStyle/>
          <a:p>
            <a:pPr>
              <a:defRPr sz="2548" b="1" i="0" u="none" strike="noStrike" baseline="0">
                <a:solidFill>
                  <a:srgbClr val="000000"/>
                </a:solidFill>
                <a:latin typeface="Arial"/>
                <a:ea typeface="Arial"/>
                <a:cs typeface="Arial"/>
              </a:defRPr>
            </a:pPr>
            <a:endParaRPr lang="en-US"/>
          </a:p>
        </c:txPr>
        <c:crossAx val="935838616"/>
        <c:crosses val="autoZero"/>
        <c:crossBetween val="midCat"/>
      </c:valAx>
      <c:spPr>
        <a:noFill/>
        <a:ln w="31184">
          <a:noFill/>
        </a:ln>
      </c:spPr>
    </c:plotArea>
    <c:plotVisOnly val="1"/>
    <c:dispBlanksAs val="gap"/>
  </c:chart>
  <c:spPr>
    <a:solidFill>
      <a:srgbClr val="C0C0C0"/>
    </a:solidFill>
    <a:ln>
      <a:noFill/>
    </a:ln>
  </c:spPr>
  <c:txPr>
    <a:bodyPr/>
    <a:lstStyle/>
    <a:p>
      <a:pPr>
        <a:defRPr sz="2578" b="1"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tx>
        <c:rich>
          <a:bodyPr/>
          <a:lstStyle/>
          <a:p>
            <a:pPr>
              <a:defRPr lang="nl-BE"/>
            </a:pPr>
            <a:r>
              <a:rPr lang="nl-BE" sz="1800" b="1" dirty="0"/>
              <a:t>Time to </a:t>
            </a:r>
            <a:r>
              <a:rPr lang="nl-BE" sz="1800" b="1" dirty="0" err="1"/>
              <a:t>recover</a:t>
            </a:r>
            <a:r>
              <a:rPr lang="nl-BE" sz="1800" b="1" dirty="0"/>
              <a:t> </a:t>
            </a:r>
            <a:r>
              <a:rPr lang="nl-BE" sz="1800" b="1" dirty="0" err="1"/>
              <a:t>from</a:t>
            </a:r>
            <a:r>
              <a:rPr lang="nl-BE" sz="1800" b="1" dirty="0"/>
              <a:t> T1 to T4/T1 ratio of </a:t>
            </a:r>
            <a:r>
              <a:rPr lang="nl-BE" sz="1800" b="1" dirty="0" smtClean="0"/>
              <a:t> 0,5  </a:t>
            </a:r>
            <a:r>
              <a:rPr lang="nl-BE" sz="1800" b="1" dirty="0"/>
              <a:t>0,7 and 0,9 </a:t>
            </a:r>
            <a:r>
              <a:rPr lang="nl-BE" sz="1800" b="1" dirty="0" err="1" smtClean="0"/>
              <a:t>with</a:t>
            </a:r>
            <a:r>
              <a:rPr lang="nl-BE" sz="1800" b="1" dirty="0" smtClean="0"/>
              <a:t> </a:t>
            </a:r>
            <a:r>
              <a:rPr lang="nl-BE" sz="1800" b="1" dirty="0"/>
              <a:t>neostigmine </a:t>
            </a:r>
            <a:r>
              <a:rPr lang="nl-BE" sz="1800" b="1" dirty="0" err="1"/>
              <a:t>dosed</a:t>
            </a:r>
            <a:r>
              <a:rPr lang="nl-BE" sz="1800" b="1" dirty="0"/>
              <a:t> </a:t>
            </a:r>
            <a:r>
              <a:rPr lang="nl-BE" sz="1800" b="1" dirty="0" err="1"/>
              <a:t>on</a:t>
            </a:r>
            <a:r>
              <a:rPr lang="nl-BE" sz="1800" b="1" dirty="0"/>
              <a:t> TBW</a:t>
            </a:r>
            <a:endParaRPr lang="nl-BE" sz="2000" dirty="0"/>
          </a:p>
        </c:rich>
      </c:tx>
      <c:layout>
        <c:manualLayout>
          <c:xMode val="edge"/>
          <c:yMode val="edge"/>
          <c:x val="0.0992685085068796"/>
          <c:y val="0.020722975224975"/>
        </c:manualLayout>
      </c:layout>
    </c:title>
    <c:plotArea>
      <c:layout>
        <c:manualLayout>
          <c:layoutTarget val="inner"/>
          <c:xMode val="edge"/>
          <c:yMode val="edge"/>
          <c:x val="0.0934606639950803"/>
          <c:y val="0.13362459726697"/>
          <c:w val="0.899048823634983"/>
          <c:h val="0.587149761137651"/>
        </c:manualLayout>
      </c:layout>
      <c:barChart>
        <c:barDir val="col"/>
        <c:grouping val="clustered"/>
        <c:ser>
          <c:idx val="0"/>
          <c:order val="0"/>
          <c:tx>
            <c:strRef>
              <c:f>Blad2!$C$283</c:f>
              <c:strCache>
                <c:ptCount val="1"/>
                <c:pt idx="0">
                  <c:v>Normal weight</c:v>
                </c:pt>
              </c:strCache>
            </c:strRef>
          </c:tx>
          <c:dLbls>
            <c:txPr>
              <a:bodyPr/>
              <a:lstStyle/>
              <a:p>
                <a:pPr>
                  <a:defRPr lang="nl-BE"/>
                </a:pPr>
                <a:endParaRPr lang="en-US"/>
              </a:p>
            </c:txPr>
            <c:showVal val="1"/>
          </c:dLbls>
          <c:cat>
            <c:numRef>
              <c:f>Blad2!$D$282:$F$282</c:f>
              <c:numCache>
                <c:formatCode>General</c:formatCode>
                <c:ptCount val="3"/>
                <c:pt idx="0">
                  <c:v>0.5</c:v>
                </c:pt>
                <c:pt idx="1">
                  <c:v>0.700000000000001</c:v>
                </c:pt>
                <c:pt idx="2">
                  <c:v>0.9</c:v>
                </c:pt>
              </c:numCache>
            </c:numRef>
          </c:cat>
          <c:val>
            <c:numRef>
              <c:f>Blad2!$D$283:$F$283</c:f>
              <c:numCache>
                <c:formatCode>General</c:formatCode>
                <c:ptCount val="3"/>
                <c:pt idx="0">
                  <c:v>1.8</c:v>
                </c:pt>
                <c:pt idx="1">
                  <c:v>3.8</c:v>
                </c:pt>
                <c:pt idx="2">
                  <c:v>6.9</c:v>
                </c:pt>
              </c:numCache>
            </c:numRef>
          </c:val>
        </c:ser>
        <c:ser>
          <c:idx val="1"/>
          <c:order val="1"/>
          <c:tx>
            <c:strRef>
              <c:f>Blad2!$C$284</c:f>
              <c:strCache>
                <c:ptCount val="1"/>
                <c:pt idx="0">
                  <c:v>Overweight</c:v>
                </c:pt>
              </c:strCache>
            </c:strRef>
          </c:tx>
          <c:dLbls>
            <c:txPr>
              <a:bodyPr/>
              <a:lstStyle/>
              <a:p>
                <a:pPr>
                  <a:defRPr lang="nl-BE"/>
                </a:pPr>
                <a:endParaRPr lang="en-US"/>
              </a:p>
            </c:txPr>
            <c:showVal val="1"/>
          </c:dLbls>
          <c:cat>
            <c:numRef>
              <c:f>Blad2!$D$282:$F$282</c:f>
              <c:numCache>
                <c:formatCode>General</c:formatCode>
                <c:ptCount val="3"/>
                <c:pt idx="0">
                  <c:v>0.5</c:v>
                </c:pt>
                <c:pt idx="1">
                  <c:v>0.700000000000001</c:v>
                </c:pt>
                <c:pt idx="2">
                  <c:v>0.9</c:v>
                </c:pt>
              </c:numCache>
            </c:numRef>
          </c:cat>
          <c:val>
            <c:numRef>
              <c:f>Blad2!$D$284:$F$284</c:f>
              <c:numCache>
                <c:formatCode>General</c:formatCode>
                <c:ptCount val="3"/>
                <c:pt idx="0">
                  <c:v>1.7</c:v>
                </c:pt>
                <c:pt idx="1">
                  <c:v>3.3</c:v>
                </c:pt>
                <c:pt idx="2">
                  <c:v>14.6</c:v>
                </c:pt>
              </c:numCache>
            </c:numRef>
          </c:val>
        </c:ser>
        <c:ser>
          <c:idx val="2"/>
          <c:order val="2"/>
          <c:tx>
            <c:strRef>
              <c:f>Blad2!$C$285</c:f>
              <c:strCache>
                <c:ptCount val="1"/>
                <c:pt idx="0">
                  <c:v>Obese</c:v>
                </c:pt>
              </c:strCache>
            </c:strRef>
          </c:tx>
          <c:dLbls>
            <c:txPr>
              <a:bodyPr/>
              <a:lstStyle/>
              <a:p>
                <a:pPr>
                  <a:defRPr lang="nl-BE"/>
                </a:pPr>
                <a:endParaRPr lang="en-US"/>
              </a:p>
            </c:txPr>
            <c:showVal val="1"/>
          </c:dLbls>
          <c:cat>
            <c:numRef>
              <c:f>Blad2!$D$282:$F$282</c:f>
              <c:numCache>
                <c:formatCode>General</c:formatCode>
                <c:ptCount val="3"/>
                <c:pt idx="0">
                  <c:v>0.5</c:v>
                </c:pt>
                <c:pt idx="1">
                  <c:v>0.700000000000001</c:v>
                </c:pt>
                <c:pt idx="2">
                  <c:v>0.9</c:v>
                </c:pt>
              </c:numCache>
            </c:numRef>
          </c:cat>
          <c:val>
            <c:numRef>
              <c:f>Blad2!$D$285:$F$285</c:f>
              <c:numCache>
                <c:formatCode>General</c:formatCode>
                <c:ptCount val="3"/>
                <c:pt idx="0">
                  <c:v>2.1</c:v>
                </c:pt>
                <c:pt idx="1">
                  <c:v>4.8</c:v>
                </c:pt>
                <c:pt idx="2">
                  <c:v>25.9</c:v>
                </c:pt>
              </c:numCache>
            </c:numRef>
          </c:val>
        </c:ser>
        <c:dLbls>
          <c:showVal val="1"/>
        </c:dLbls>
        <c:overlap val="-25"/>
        <c:axId val="564563192"/>
        <c:axId val="111366728"/>
      </c:barChart>
      <c:catAx>
        <c:axId val="564563192"/>
        <c:scaling>
          <c:orientation val="minMax"/>
        </c:scaling>
        <c:axPos val="b"/>
        <c:title>
          <c:tx>
            <c:rich>
              <a:bodyPr/>
              <a:lstStyle/>
              <a:p>
                <a:pPr>
                  <a:defRPr lang="nl-BE"/>
                </a:pPr>
                <a:r>
                  <a:rPr lang="en-US"/>
                  <a:t>T4/T1 ratio</a:t>
                </a:r>
              </a:p>
            </c:rich>
          </c:tx>
          <c:layout/>
        </c:title>
        <c:numFmt formatCode="General" sourceLinked="1"/>
        <c:majorTickMark val="none"/>
        <c:tickLblPos val="nextTo"/>
        <c:txPr>
          <a:bodyPr/>
          <a:lstStyle/>
          <a:p>
            <a:pPr>
              <a:defRPr lang="nl-BE"/>
            </a:pPr>
            <a:endParaRPr lang="en-US"/>
          </a:p>
        </c:txPr>
        <c:crossAx val="111366728"/>
        <c:crosses val="autoZero"/>
        <c:auto val="1"/>
        <c:lblAlgn val="ctr"/>
        <c:lblOffset val="100"/>
      </c:catAx>
      <c:valAx>
        <c:axId val="111366728"/>
        <c:scaling>
          <c:orientation val="minMax"/>
        </c:scaling>
        <c:delete val="1"/>
        <c:axPos val="l"/>
        <c:title>
          <c:tx>
            <c:rich>
              <a:bodyPr rot="-5400000" vert="horz"/>
              <a:lstStyle/>
              <a:p>
                <a:pPr>
                  <a:defRPr lang="nl-BE"/>
                </a:pPr>
                <a:r>
                  <a:rPr lang="en-US"/>
                  <a:t>time (minutes)</a:t>
                </a:r>
              </a:p>
            </c:rich>
          </c:tx>
          <c:layout>
            <c:manualLayout>
              <c:xMode val="edge"/>
              <c:yMode val="edge"/>
              <c:x val="0.0251288318391973"/>
              <c:y val="0.432342165020843"/>
            </c:manualLayout>
          </c:layout>
        </c:title>
        <c:numFmt formatCode="General" sourceLinked="1"/>
        <c:majorTickMark val="none"/>
        <c:tickLblPos val="none"/>
        <c:crossAx val="564563192"/>
        <c:crosses val="autoZero"/>
        <c:crossBetween val="between"/>
      </c:valAx>
    </c:plotArea>
    <c:legend>
      <c:legendPos val="t"/>
      <c:layout>
        <c:manualLayout>
          <c:xMode val="edge"/>
          <c:yMode val="edge"/>
          <c:x val="0.0446070094775794"/>
          <c:y val="0.337942144603632"/>
          <c:w val="0.646566407151342"/>
          <c:h val="0.08371719160105"/>
        </c:manualLayout>
      </c:layout>
      <c:txPr>
        <a:bodyPr/>
        <a:lstStyle/>
        <a:p>
          <a:pPr>
            <a:defRPr lang="nl-BE" sz="1200"/>
          </a:pPr>
          <a:endParaRPr lang="en-US"/>
        </a:p>
      </c:txPr>
    </c:legend>
    <c:plotVisOnly val="1"/>
    <c:dispBlanksAs val="gap"/>
  </c:chart>
  <c:spPr>
    <a:solidFill>
      <a:sysClr val="window" lastClr="FFFFFF">
        <a:alpha val="95000"/>
      </a:sysClr>
    </a:solidFill>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time from TOF 1 or 2 to reach TOF 0,9</a:t>
            </a:r>
          </a:p>
        </c:rich>
      </c:tx>
      <c:layout/>
      <c:spPr>
        <a:solidFill>
          <a:srgbClr val="D9D9D9"/>
        </a:solidFill>
      </c:spPr>
    </c:title>
    <c:plotArea>
      <c:layout/>
      <c:stockChart>
        <c:ser>
          <c:idx val="0"/>
          <c:order val="0"/>
          <c:tx>
            <c:strRef>
              <c:f>Sheet0!$F$44</c:f>
              <c:strCache>
                <c:ptCount val="1"/>
                <c:pt idx="0">
                  <c:v>opeing</c:v>
                </c:pt>
              </c:strCache>
            </c:strRef>
          </c:tx>
          <c:spPr>
            <a:ln w="47625">
              <a:noFill/>
            </a:ln>
          </c:spPr>
          <c:marker>
            <c:symbol val="none"/>
          </c:marker>
          <c:cat>
            <c:strRef>
              <c:f>Sheet0!$G$43:$J$43</c:f>
              <c:strCache>
                <c:ptCount val="4"/>
                <c:pt idx="0">
                  <c:v>IBW</c:v>
                </c:pt>
                <c:pt idx="1">
                  <c:v>IBW+20%</c:v>
                </c:pt>
                <c:pt idx="2">
                  <c:v>IBW+40%</c:v>
                </c:pt>
                <c:pt idx="3">
                  <c:v>TBW</c:v>
                </c:pt>
              </c:strCache>
            </c:strRef>
          </c:cat>
          <c:val>
            <c:numRef>
              <c:f>Sheet0!$G$44:$J$44</c:f>
              <c:numCache>
                <c:formatCode>General</c:formatCode>
                <c:ptCount val="4"/>
                <c:pt idx="0">
                  <c:v>120.0</c:v>
                </c:pt>
                <c:pt idx="1">
                  <c:v>110.0</c:v>
                </c:pt>
                <c:pt idx="2">
                  <c:v>90.0</c:v>
                </c:pt>
                <c:pt idx="3">
                  <c:v>87.0</c:v>
                </c:pt>
              </c:numCache>
            </c:numRef>
          </c:val>
        </c:ser>
        <c:ser>
          <c:idx val="1"/>
          <c:order val="1"/>
          <c:tx>
            <c:strRef>
              <c:f>Sheet0!$F$45</c:f>
              <c:strCache>
                <c:ptCount val="1"/>
                <c:pt idx="0">
                  <c:v>low</c:v>
                </c:pt>
              </c:strCache>
            </c:strRef>
          </c:tx>
          <c:spPr>
            <a:ln w="47625">
              <a:noFill/>
            </a:ln>
          </c:spPr>
          <c:marker>
            <c:symbol val="none"/>
          </c:marker>
          <c:cat>
            <c:strRef>
              <c:f>Sheet0!$G$43:$J$43</c:f>
              <c:strCache>
                <c:ptCount val="4"/>
                <c:pt idx="0">
                  <c:v>IBW</c:v>
                </c:pt>
                <c:pt idx="1">
                  <c:v>IBW+20%</c:v>
                </c:pt>
                <c:pt idx="2">
                  <c:v>IBW+40%</c:v>
                </c:pt>
                <c:pt idx="3">
                  <c:v>TBW</c:v>
                </c:pt>
              </c:strCache>
            </c:strRef>
          </c:cat>
          <c:val>
            <c:numRef>
              <c:f>Sheet0!$G$45:$J$45</c:f>
              <c:numCache>
                <c:formatCode>General</c:formatCode>
                <c:ptCount val="4"/>
                <c:pt idx="0">
                  <c:v>90.0</c:v>
                </c:pt>
                <c:pt idx="1">
                  <c:v>85.0</c:v>
                </c:pt>
                <c:pt idx="2">
                  <c:v>73.0</c:v>
                </c:pt>
                <c:pt idx="3">
                  <c:v>60.0</c:v>
                </c:pt>
              </c:numCache>
            </c:numRef>
          </c:val>
        </c:ser>
        <c:ser>
          <c:idx val="2"/>
          <c:order val="2"/>
          <c:tx>
            <c:strRef>
              <c:f>Sheet0!$F$46</c:f>
              <c:strCache>
                <c:ptCount val="1"/>
                <c:pt idx="0">
                  <c:v>high</c:v>
                </c:pt>
              </c:strCache>
            </c:strRef>
          </c:tx>
          <c:spPr>
            <a:ln w="47625">
              <a:noFill/>
            </a:ln>
          </c:spPr>
          <c:marker>
            <c:symbol val="none"/>
          </c:marker>
          <c:cat>
            <c:strRef>
              <c:f>Sheet0!$G$43:$J$43</c:f>
              <c:strCache>
                <c:ptCount val="4"/>
                <c:pt idx="0">
                  <c:v>IBW</c:v>
                </c:pt>
                <c:pt idx="1">
                  <c:v>IBW+20%</c:v>
                </c:pt>
                <c:pt idx="2">
                  <c:v>IBW+40%</c:v>
                </c:pt>
                <c:pt idx="3">
                  <c:v>TBW</c:v>
                </c:pt>
              </c:strCache>
            </c:strRef>
          </c:cat>
          <c:val>
            <c:numRef>
              <c:f>Sheet0!$G$46:$J$46</c:f>
              <c:numCache>
                <c:formatCode>General</c:formatCode>
                <c:ptCount val="4"/>
                <c:pt idx="0">
                  <c:v>300.0</c:v>
                </c:pt>
                <c:pt idx="1">
                  <c:v>280.0</c:v>
                </c:pt>
                <c:pt idx="2">
                  <c:v>150.0</c:v>
                </c:pt>
                <c:pt idx="3">
                  <c:v>120.0</c:v>
                </c:pt>
              </c:numCache>
            </c:numRef>
          </c:val>
        </c:ser>
        <c:ser>
          <c:idx val="3"/>
          <c:order val="3"/>
          <c:tx>
            <c:strRef>
              <c:f>Sheet0!$F$47</c:f>
              <c:strCache>
                <c:ptCount val="1"/>
                <c:pt idx="0">
                  <c:v>close</c:v>
                </c:pt>
              </c:strCache>
            </c:strRef>
          </c:tx>
          <c:spPr>
            <a:ln w="47625">
              <a:noFill/>
            </a:ln>
          </c:spPr>
          <c:marker>
            <c:symbol val="none"/>
          </c:marker>
          <c:cat>
            <c:strRef>
              <c:f>Sheet0!$G$43:$J$43</c:f>
              <c:strCache>
                <c:ptCount val="4"/>
                <c:pt idx="0">
                  <c:v>IBW</c:v>
                </c:pt>
                <c:pt idx="1">
                  <c:v>IBW+20%</c:v>
                </c:pt>
                <c:pt idx="2">
                  <c:v>IBW+40%</c:v>
                </c:pt>
                <c:pt idx="3">
                  <c:v>TBW</c:v>
                </c:pt>
              </c:strCache>
            </c:strRef>
          </c:cat>
          <c:val>
            <c:numRef>
              <c:f>Sheet0!$G$47:$J$47</c:f>
              <c:numCache>
                <c:formatCode>General</c:formatCode>
                <c:ptCount val="4"/>
                <c:pt idx="0">
                  <c:v>230.0</c:v>
                </c:pt>
                <c:pt idx="1">
                  <c:v>170.0</c:v>
                </c:pt>
                <c:pt idx="2">
                  <c:v>110.0</c:v>
                </c:pt>
                <c:pt idx="3">
                  <c:v>98.0</c:v>
                </c:pt>
              </c:numCache>
            </c:numRef>
          </c:val>
        </c:ser>
        <c:hiLowLines>
          <c:spPr>
            <a:ln w="38100" cap="flat" cmpd="sng">
              <a:solidFill>
                <a:srgbClr val="FF0000"/>
              </a:solidFill>
              <a:headEnd type="diamond" w="med" len="sm"/>
              <a:tailEnd type="diamond" w="med" len="sm"/>
            </a:ln>
          </c:spPr>
        </c:hiLowLines>
        <c:upDownBars>
          <c:gapWidth val="150"/>
          <c:upBars>
            <c:spPr>
              <a:solidFill>
                <a:srgbClr val="FF0000"/>
              </a:solidFill>
            </c:spPr>
          </c:upBars>
          <c:downBars/>
        </c:upDownBars>
        <c:axId val="723820440"/>
        <c:axId val="723519768"/>
      </c:stockChart>
      <c:catAx>
        <c:axId val="723820440"/>
        <c:scaling>
          <c:orientation val="minMax"/>
        </c:scaling>
        <c:axPos val="b"/>
        <c:tickLblPos val="nextTo"/>
        <c:crossAx val="723519768"/>
        <c:crosses val="autoZero"/>
        <c:auto val="1"/>
        <c:lblAlgn val="ctr"/>
        <c:lblOffset val="100"/>
      </c:catAx>
      <c:valAx>
        <c:axId val="723519768"/>
        <c:scaling>
          <c:orientation val="minMax"/>
        </c:scaling>
        <c:axPos val="l"/>
        <c:majorGridlines/>
        <c:title>
          <c:tx>
            <c:rich>
              <a:bodyPr/>
              <a:lstStyle/>
              <a:p>
                <a:pPr>
                  <a:defRPr/>
                </a:pPr>
                <a:r>
                  <a:rPr lang="en-US"/>
                  <a:t>seconds</a:t>
                </a:r>
              </a:p>
            </c:rich>
          </c:tx>
          <c:layout/>
        </c:title>
        <c:numFmt formatCode="General" sourceLinked="1"/>
        <c:tickLblPos val="nextTo"/>
        <c:crossAx val="723820440"/>
        <c:crosses val="autoZero"/>
        <c:crossBetween val="between"/>
      </c:valAx>
    </c:plotArea>
    <c:plotVisOnly val="1"/>
  </c:chart>
  <c:spPr>
    <a:solidFill>
      <a:srgbClr val="D9D9D9"/>
    </a:solidFill>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endParaRPr lang="nl-NL"/>
          </a:p>
        </p:txBody>
      </p:sp>
      <p:sp>
        <p:nvSpPr>
          <p:cNvPr id="2836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nl-NL"/>
          </a:p>
        </p:txBody>
      </p:sp>
      <p:sp>
        <p:nvSpPr>
          <p:cNvPr id="2836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endParaRPr lang="nl-NL"/>
          </a:p>
        </p:txBody>
      </p:sp>
      <p:sp>
        <p:nvSpPr>
          <p:cNvPr id="2836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104F59DF-2D31-C045-9082-68268AE5A66C}" type="slidenum">
              <a:rPr lang="nl-NL"/>
              <a:pPr/>
              <a:t>‹#›</a:t>
            </a:fld>
            <a:endParaRPr lang="nl-NL"/>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4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endParaRPr lang="nl-NL"/>
          </a:p>
        </p:txBody>
      </p:sp>
      <p:sp>
        <p:nvSpPr>
          <p:cNvPr id="2846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nl-NL"/>
          </a:p>
        </p:txBody>
      </p:sp>
      <p:sp>
        <p:nvSpPr>
          <p:cNvPr id="284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846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2846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endParaRPr lang="nl-NL"/>
          </a:p>
        </p:txBody>
      </p:sp>
      <p:sp>
        <p:nvSpPr>
          <p:cNvPr id="2846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EE118BCE-271E-DC4A-97F0-4274378CB277}" type="slidenum">
              <a:rPr lang="nl-NL"/>
              <a:pPr/>
              <a:t>‹#›</a:t>
            </a:fld>
            <a:endParaRPr lang="nl-NL"/>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800B55-E729-4749-96F5-FDABB15A4430}" type="slidenum">
              <a:rPr lang="nl-NL"/>
              <a:pPr/>
              <a:t>1</a:t>
            </a:fld>
            <a:endParaRPr lang="nl-NL"/>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2BF0E4-2C06-A847-8F8E-CA539B69525F}" type="slidenum">
              <a:rPr lang="nl-NL"/>
              <a:pPr/>
              <a:t>13</a:t>
            </a:fld>
            <a:endParaRPr lang="nl-NL"/>
          </a:p>
        </p:txBody>
      </p:sp>
      <p:sp>
        <p:nvSpPr>
          <p:cNvPr id="361474" name="Rectangle 2"/>
          <p:cNvSpPr>
            <a:spLocks noGrp="1" noRot="1" noChangeAspect="1" noChangeArrowheads="1" noTextEdit="1"/>
          </p:cNvSpPr>
          <p:nvPr>
            <p:ph type="sldImg"/>
          </p:nvPr>
        </p:nvSpPr>
        <p:spPr>
          <a:xfrm>
            <a:off x="-600075" y="0"/>
            <a:ext cx="4722813" cy="3541713"/>
          </a:xfrm>
          <a:solidFill>
            <a:srgbClr val="FFFFFF"/>
          </a:solidFill>
          <a:ln/>
        </p:spPr>
      </p:sp>
      <p:sp>
        <p:nvSpPr>
          <p:cNvPr id="361475" name="Text Box 3"/>
          <p:cNvSpPr txBox="1">
            <a:spLocks noGrp="1" noChangeArrowheads="1"/>
          </p:cNvSpPr>
          <p:nvPr>
            <p:ph type="body" idx="1"/>
          </p:nvPr>
        </p:nvSpPr>
        <p:spPr>
          <a:xfrm>
            <a:off x="504825" y="4316413"/>
            <a:ext cx="5857875" cy="4060825"/>
          </a:xfrm>
          <a:ln/>
        </p:spPr>
        <p:txBody>
          <a:bodyPr wrap="none" anchor="ct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2D456-F72B-9442-B009-589DA1D2B0A7}" type="slidenum">
              <a:rPr lang="nl-NL"/>
              <a:pPr/>
              <a:t>15</a:t>
            </a:fld>
            <a:endParaRPr lang="nl-NL"/>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48352-BE50-244D-A77D-EF9A670EE062}" type="slidenum">
              <a:rPr lang="nl-NL"/>
              <a:pPr/>
              <a:t>16</a:t>
            </a:fld>
            <a:endParaRPr lang="nl-NL"/>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r>
              <a:rPr lang="en-US"/>
              <a:t>Here is an example CT scan showing the folds and channels as depicted in Dullenkopf et al.  These folds and channels provide a pathway for microaspiration, which occurs quite frequently.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pPr eaLnBrk="1" hangingPunct="1">
              <a:spcBef>
                <a:spcPct val="50000"/>
              </a:spcBef>
            </a:pPr>
            <a:r>
              <a:rPr lang="en-US"/>
              <a:t>This image was taken from a study in a porcine model undergoing abdominal surgery, intubated with a Hi-Lo™ Endotracheal tube. In this picture, 5 mL of blue dye was placed above the endotracheal tube cuff followed by positive pressure ventilation for 6 hours. The procedure was performed for both the Mallinckrodt</a:t>
            </a:r>
            <a:r>
              <a:rPr lang="en-US" baseline="30000"/>
              <a:t>TM</a:t>
            </a:r>
            <a:r>
              <a:rPr lang="en-US"/>
              <a:t> Hi-Lo</a:t>
            </a:r>
            <a:r>
              <a:rPr lang="en-US" baseline="30000"/>
              <a:t>TM</a:t>
            </a:r>
            <a:r>
              <a:rPr lang="en-US"/>
              <a:t> tube and the TaperGuard</a:t>
            </a:r>
            <a:r>
              <a:rPr lang="en-US" baseline="30000"/>
              <a:t>TM</a:t>
            </a:r>
            <a:r>
              <a:rPr lang="en-US"/>
              <a:t> Endotracheal tube. In the former, fluid leakage occurred around the cuff prior to extubation allowing blue dye to descend into the respiratory tree. In the latter, no blue dye was visualized distal the cuff.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r>
              <a:rPr lang="en-US"/>
              <a:t>Recent evidence shows that using a taper-shaped cuff on an endotracheal tube will allow the cuff to reach a common diameter with the trachea at some point between the oversized proximal and undersized distal edges. This middle portion of the cuff, where cuff diameter = tracheal diameter, should have little or no excess cuff material, and therefore minimize folds and channels. The observed decrease in microaspiration (see following slides) is believed to be a result.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8D08D62-26C2-F641-B342-AE79F1D9C261}" type="slidenum">
              <a:rPr lang="nl-NL"/>
              <a:pPr/>
              <a:t>49</a:t>
            </a:fld>
            <a:endParaRPr lang="nl-NL"/>
          </a:p>
        </p:txBody>
      </p:sp>
      <p:sp>
        <p:nvSpPr>
          <p:cNvPr id="5806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115" tIns="46057" rIns="92115" bIns="46057" anchor="b">
            <a:prstTxWarp prst="textNoShape">
              <a:avLst/>
            </a:prstTxWarp>
          </a:bodyPr>
          <a:lstStyle/>
          <a:p>
            <a:pPr defTabSz="920750"/>
            <a:fld id="{363A1AD9-9EE2-3D4E-B2BE-BDE70720E9DB}" type="slidenum">
              <a:rPr lang="en-US" sz="1200">
                <a:latin typeface="Arial" charset="0"/>
                <a:ea typeface="ＭＳ Ｐゴシック" charset="-128"/>
                <a:cs typeface="ＭＳ Ｐゴシック" charset="-128"/>
              </a:rPr>
              <a:pPr defTabSz="920750"/>
              <a:t>49</a:t>
            </a:fld>
            <a:endParaRPr lang="en-US" sz="1200">
              <a:latin typeface="Arial" charset="0"/>
              <a:ea typeface="ＭＳ Ｐゴシック" charset="-128"/>
              <a:cs typeface="ＭＳ Ｐゴシック" charset="-128"/>
            </a:endParaRPr>
          </a:p>
        </p:txBody>
      </p:sp>
      <p:sp>
        <p:nvSpPr>
          <p:cNvPr id="580611" name="Rectangle 2"/>
          <p:cNvSpPr>
            <a:spLocks noGrp="1" noRot="1" noChangeAspect="1" noChangeArrowheads="1" noTextEdit="1"/>
          </p:cNvSpPr>
          <p:nvPr>
            <p:ph type="sldImg"/>
          </p:nvPr>
        </p:nvSpPr>
        <p:spPr>
          <a:xfrm>
            <a:off x="1144588" y="685800"/>
            <a:ext cx="4572000" cy="3429000"/>
          </a:xfrm>
          <a:ln/>
        </p:spPr>
      </p:sp>
      <p:sp>
        <p:nvSpPr>
          <p:cNvPr id="580612" name="Rectangle 3"/>
          <p:cNvSpPr>
            <a:spLocks noGrp="1" noChangeArrowheads="1"/>
          </p:cNvSpPr>
          <p:nvPr>
            <p:ph type="body" idx="1"/>
          </p:nvPr>
        </p:nvSpPr>
        <p:spPr/>
        <p:txBody>
          <a:bodyPr lIns="92115" tIns="46057" rIns="92115" bIns="46057"/>
          <a:lstStyle/>
          <a:p>
            <a:pPr defTabSz="457200"/>
            <a:r>
              <a:rPr lang="en-US" sz="1000"/>
              <a:t>This slide provides an explanation of the various depths of neuromuscular blockade.</a:t>
            </a:r>
          </a:p>
          <a:p>
            <a:pPr defTabSz="457200"/>
            <a:endParaRPr lang="en-US" sz="1000" b="1"/>
          </a:p>
          <a:p>
            <a:pPr defTabSz="457200"/>
            <a:endParaRPr lang="en-US" sz="1000" b="1"/>
          </a:p>
          <a:p>
            <a:pPr defTabSz="457200"/>
            <a:r>
              <a:rPr lang="en-US" sz="1000" b="1"/>
              <a:t>Reference</a:t>
            </a:r>
          </a:p>
          <a:p>
            <a:pPr defTabSz="457200"/>
            <a:r>
              <a:rPr lang="en-US" sz="1000"/>
              <a:t>1. Fuchs-Buder T, Claudius C, Skovgaard LT et al. Good clinical research practice in pharmacodynamic studies of neuromuscular blocking agents II: the Stockholm revision. </a:t>
            </a:r>
            <a:r>
              <a:rPr lang="en-US" sz="1000" i="1"/>
              <a:t>Acta Anaesthesiol Scand.</a:t>
            </a:r>
            <a:r>
              <a:rPr lang="en-US" sz="1000"/>
              <a:t> 2007;51:789-808.</a:t>
            </a:r>
          </a:p>
          <a:p>
            <a:pPr defTabSz="457200"/>
            <a:endParaRPr lang="en-US"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1676400" y="2895600"/>
            <a:ext cx="7391400" cy="914400"/>
          </a:xfrm>
        </p:spPr>
        <p:txBody>
          <a:bodyPr anchor="b"/>
          <a:lstStyle>
            <a:lvl1pPr algn="r">
              <a:defRPr/>
            </a:lvl1pPr>
          </a:lstStyle>
          <a:p>
            <a:r>
              <a:rPr lang="nl-NL"/>
              <a:t>Klik om het opmaakprofiel van de modeltitel te bewerken</a:t>
            </a:r>
          </a:p>
        </p:txBody>
      </p:sp>
      <p:sp>
        <p:nvSpPr>
          <p:cNvPr id="278531" name="Rectangle 3"/>
          <p:cNvSpPr>
            <a:spLocks noGrp="1" noChangeArrowheads="1"/>
          </p:cNvSpPr>
          <p:nvPr>
            <p:ph type="subTitle" idx="1"/>
          </p:nvPr>
        </p:nvSpPr>
        <p:spPr>
          <a:xfrm>
            <a:off x="1676400" y="3733800"/>
            <a:ext cx="7391400" cy="749300"/>
          </a:xfrm>
        </p:spPr>
        <p:txBody>
          <a:bodyPr/>
          <a:lstStyle>
            <a:lvl1pPr marL="0" indent="0" algn="r">
              <a:buFont typeface="Wingdings" charset="2"/>
              <a:buNone/>
              <a:defRPr/>
            </a:lvl1pPr>
          </a:lstStyle>
          <a:p>
            <a:r>
              <a:rPr lang="nl-NL"/>
              <a:t>Klik om het opmaakprofiel van de modelondertitel te bewerken</a:t>
            </a:r>
          </a:p>
        </p:txBody>
      </p:sp>
      <p:sp>
        <p:nvSpPr>
          <p:cNvPr id="278532" name="Rectangle 4"/>
          <p:cNvSpPr>
            <a:spLocks noGrp="1" noChangeArrowheads="1"/>
          </p:cNvSpPr>
          <p:nvPr>
            <p:ph type="dt" sz="quarter" idx="2"/>
          </p:nvPr>
        </p:nvSpPr>
        <p:spPr/>
        <p:txBody>
          <a:bodyPr/>
          <a:lstStyle>
            <a:lvl1pPr>
              <a:defRPr/>
            </a:lvl1pPr>
          </a:lstStyle>
          <a:p>
            <a:endParaRPr lang="nl-NL"/>
          </a:p>
        </p:txBody>
      </p:sp>
      <p:sp>
        <p:nvSpPr>
          <p:cNvPr id="278533" name="Rectangle 5"/>
          <p:cNvSpPr>
            <a:spLocks noGrp="1" noChangeArrowheads="1"/>
          </p:cNvSpPr>
          <p:nvPr>
            <p:ph type="ftr" sz="quarter" idx="3"/>
          </p:nvPr>
        </p:nvSpPr>
        <p:spPr>
          <a:xfrm>
            <a:off x="3124200" y="6245225"/>
            <a:ext cx="2895600" cy="476250"/>
          </a:xfrm>
        </p:spPr>
        <p:txBody>
          <a:bodyPr/>
          <a:lstStyle>
            <a:lvl1pPr>
              <a:defRPr/>
            </a:lvl1pPr>
          </a:lstStyle>
          <a:p>
            <a:r>
              <a:rPr lang="en-US" smtClean="0"/>
              <a:t>JPM  9 9 2010  Anesthesie voor bariatrische heelk</a:t>
            </a:r>
            <a:endParaRPr lang="nl-NL"/>
          </a:p>
        </p:txBody>
      </p:sp>
      <p:sp>
        <p:nvSpPr>
          <p:cNvPr id="278534" name="Rectangle 6"/>
          <p:cNvSpPr>
            <a:spLocks noGrp="1" noChangeArrowheads="1"/>
          </p:cNvSpPr>
          <p:nvPr>
            <p:ph type="sldNum" sz="quarter" idx="4"/>
          </p:nvPr>
        </p:nvSpPr>
        <p:spPr/>
        <p:txBody>
          <a:bodyPr/>
          <a:lstStyle>
            <a:lvl1pPr>
              <a:defRPr/>
            </a:lvl1pPr>
          </a:lstStyle>
          <a:p>
            <a:fld id="{617420F4-B2D3-A242-A855-96C03D14C48B}" type="slidenum">
              <a:rPr lang="nl-NL"/>
              <a:pPr/>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lvl1pPr>
              <a:defRPr smtClean="0"/>
            </a:lvl1pPr>
          </a:lstStyle>
          <a:p>
            <a:fld id="{672FBF83-44C5-D044-803E-0E0A451DF23B}" type="slidenum">
              <a:rPr lang="nl-NL"/>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1847850" cy="6248400"/>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1219200" y="152400"/>
            <a:ext cx="5391150" cy="62484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lvl1pPr>
              <a:defRPr smtClean="0"/>
            </a:lvl1pPr>
          </a:lstStyle>
          <a:p>
            <a:fld id="{7162BD3E-463F-C744-B9AD-4D732F91D27D}" type="slidenum">
              <a:rPr lang="nl-NL"/>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391400" cy="1066800"/>
          </a:xfrm>
        </p:spPr>
        <p:txBody>
          <a:bodyPr/>
          <a:lstStyle/>
          <a:p>
            <a:r>
              <a:rPr lang="nl-BE" smtClean="0"/>
              <a:t>Click to edit Master title style</a:t>
            </a:r>
            <a:endParaRPr lang="en-US"/>
          </a:p>
        </p:txBody>
      </p:sp>
      <p:sp>
        <p:nvSpPr>
          <p:cNvPr id="3" name="Text Placeholder 2"/>
          <p:cNvSpPr>
            <a:spLocks noGrp="1"/>
          </p:cNvSpPr>
          <p:nvPr>
            <p:ph type="body" sz="half" idx="1"/>
          </p:nvPr>
        </p:nvSpPr>
        <p:spPr>
          <a:xfrm>
            <a:off x="1219200" y="1676400"/>
            <a:ext cx="3619500" cy="4724400"/>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hart Placeholder 3"/>
          <p:cNvSpPr>
            <a:spLocks noGrp="1"/>
          </p:cNvSpPr>
          <p:nvPr>
            <p:ph type="chart" sz="half" idx="2"/>
          </p:nvPr>
        </p:nvSpPr>
        <p:spPr>
          <a:xfrm>
            <a:off x="4991100" y="1676400"/>
            <a:ext cx="3619500" cy="4724400"/>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nl-NL"/>
          </a:p>
        </p:txBody>
      </p:sp>
      <p:sp>
        <p:nvSpPr>
          <p:cNvPr id="6" name="Footer Placeholder 5"/>
          <p:cNvSpPr>
            <a:spLocks noGrp="1"/>
          </p:cNvSpPr>
          <p:nvPr>
            <p:ph type="ftr" sz="quarter" idx="11"/>
          </p:nvPr>
        </p:nvSpPr>
        <p:spPr>
          <a:xfrm>
            <a:off x="2484438" y="6597650"/>
            <a:ext cx="4967287" cy="260350"/>
          </a:xfrm>
        </p:spPr>
        <p:txBody>
          <a:bodyPr/>
          <a:lstStyle>
            <a:lvl1pPr>
              <a:defRPr/>
            </a:lvl1pPr>
          </a:lstStyle>
          <a:p>
            <a:r>
              <a:rPr lang="en-US" smtClean="0"/>
              <a:t>JPM  9 9 2010  Anesthesie voor bariatrische heelk</a:t>
            </a:r>
            <a:endParaRPr lang="nl-NL"/>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48A4BE1B-79E6-5A4C-AA20-588DE91DC103}" type="slidenum">
              <a:rPr lang="nl-NL"/>
              <a:pPr/>
              <a:t>‹#›</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391400" cy="1066800"/>
          </a:xfrm>
        </p:spPr>
        <p:txBody>
          <a:bodyPr/>
          <a:lstStyle/>
          <a:p>
            <a:r>
              <a:rPr lang="nl-BE" smtClean="0"/>
              <a:t>Click to edit Master title style</a:t>
            </a:r>
            <a:endParaRPr lang="en-US"/>
          </a:p>
        </p:txBody>
      </p:sp>
      <p:sp>
        <p:nvSpPr>
          <p:cNvPr id="3" name="Chart Placeholder 2"/>
          <p:cNvSpPr>
            <a:spLocks noGrp="1"/>
          </p:cNvSpPr>
          <p:nvPr>
            <p:ph type="chart" idx="1"/>
          </p:nvPr>
        </p:nvSpPr>
        <p:spPr>
          <a:xfrm>
            <a:off x="1219200" y="1676400"/>
            <a:ext cx="7391400" cy="4724400"/>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nl-NL"/>
          </a:p>
        </p:txBody>
      </p:sp>
      <p:sp>
        <p:nvSpPr>
          <p:cNvPr id="5" name="Footer Placeholder 4"/>
          <p:cNvSpPr>
            <a:spLocks noGrp="1"/>
          </p:cNvSpPr>
          <p:nvPr>
            <p:ph type="ftr" sz="quarter" idx="11"/>
          </p:nvPr>
        </p:nvSpPr>
        <p:spPr>
          <a:xfrm>
            <a:off x="2484438" y="6597650"/>
            <a:ext cx="4967287" cy="260350"/>
          </a:xfrm>
        </p:spPr>
        <p:txBody>
          <a:bodyPr/>
          <a:lstStyle>
            <a:lvl1pPr>
              <a:defRPr/>
            </a:lvl1pPr>
          </a:lstStyle>
          <a:p>
            <a:r>
              <a:rPr lang="en-US" smtClean="0"/>
              <a:t>JPM  9 9 2010  Anesthesie voor bariatrische heelk</a:t>
            </a:r>
            <a:endParaRPr lang="nl-NL"/>
          </a:p>
        </p:txBody>
      </p:sp>
      <p:sp>
        <p:nvSpPr>
          <p:cNvPr id="6" name="Slide Number Placeholder 5"/>
          <p:cNvSpPr>
            <a:spLocks noGrp="1"/>
          </p:cNvSpPr>
          <p:nvPr>
            <p:ph type="sldNum" sz="quarter" idx="12"/>
          </p:nvPr>
        </p:nvSpPr>
        <p:spPr>
          <a:xfrm>
            <a:off x="6553200" y="6245225"/>
            <a:ext cx="2133600" cy="476250"/>
          </a:xfrm>
        </p:spPr>
        <p:txBody>
          <a:bodyPr/>
          <a:lstStyle>
            <a:lvl1pPr>
              <a:defRPr smtClean="0"/>
            </a:lvl1pPr>
          </a:lstStyle>
          <a:p>
            <a:fld id="{A0861A0C-7C90-5343-A375-03E351A25CE7}" type="slidenum">
              <a:rPr lang="nl-NL"/>
              <a:pPr/>
              <a:t>‹#›</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391400" cy="1066800"/>
          </a:xfrm>
        </p:spPr>
        <p:txBody>
          <a:bodyPr/>
          <a:lstStyle/>
          <a:p>
            <a:r>
              <a:rPr lang="nl-BE" smtClean="0"/>
              <a:t>Click to edit Master title style</a:t>
            </a:r>
            <a:endParaRPr lang="en-US"/>
          </a:p>
        </p:txBody>
      </p:sp>
      <p:sp>
        <p:nvSpPr>
          <p:cNvPr id="3" name="Text Placeholder 2"/>
          <p:cNvSpPr>
            <a:spLocks noGrp="1"/>
          </p:cNvSpPr>
          <p:nvPr>
            <p:ph type="body" sz="half" idx="1"/>
          </p:nvPr>
        </p:nvSpPr>
        <p:spPr>
          <a:xfrm>
            <a:off x="1219200" y="1676400"/>
            <a:ext cx="3619500" cy="4724400"/>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991100" y="1676400"/>
            <a:ext cx="3619500" cy="4724400"/>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nl-NL"/>
          </a:p>
        </p:txBody>
      </p:sp>
      <p:sp>
        <p:nvSpPr>
          <p:cNvPr id="6" name="Footer Placeholder 5"/>
          <p:cNvSpPr>
            <a:spLocks noGrp="1"/>
          </p:cNvSpPr>
          <p:nvPr>
            <p:ph type="ftr" sz="quarter" idx="11"/>
          </p:nvPr>
        </p:nvSpPr>
        <p:spPr>
          <a:xfrm>
            <a:off x="2484438" y="6597650"/>
            <a:ext cx="4967287" cy="260350"/>
          </a:xfrm>
        </p:spPr>
        <p:txBody>
          <a:bodyPr/>
          <a:lstStyle>
            <a:lvl1pPr>
              <a:defRPr/>
            </a:lvl1pPr>
          </a:lstStyle>
          <a:p>
            <a:r>
              <a:rPr lang="en-US" smtClean="0"/>
              <a:t>JPM  9 9 2010  Anesthesie voor bariatrische heelk</a:t>
            </a:r>
            <a:endParaRPr lang="nl-NL"/>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63EF8385-41C0-1746-BFFC-D9BA6B649A98}" type="slidenum">
              <a:rPr lang="nl-NL"/>
              <a:pPr/>
              <a:t>‹#›</a:t>
            </a:fld>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391400" cy="1066800"/>
          </a:xfrm>
        </p:spPr>
        <p:txBody>
          <a:bodyPr/>
          <a:lstStyle/>
          <a:p>
            <a:r>
              <a:rPr lang="nl-BE" smtClean="0"/>
              <a:t>Click to edit Master title style</a:t>
            </a:r>
            <a:endParaRPr lang="en-US"/>
          </a:p>
        </p:txBody>
      </p:sp>
      <p:sp>
        <p:nvSpPr>
          <p:cNvPr id="3" name="Text Placeholder 2"/>
          <p:cNvSpPr>
            <a:spLocks noGrp="1"/>
          </p:cNvSpPr>
          <p:nvPr>
            <p:ph type="body" sz="half" idx="1"/>
          </p:nvPr>
        </p:nvSpPr>
        <p:spPr>
          <a:xfrm>
            <a:off x="1219200" y="1676400"/>
            <a:ext cx="3619500" cy="4724400"/>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quarter" idx="2"/>
          </p:nvPr>
        </p:nvSpPr>
        <p:spPr>
          <a:xfrm>
            <a:off x="4991100" y="1676400"/>
            <a:ext cx="3619500" cy="2286000"/>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Content Placeholder 4"/>
          <p:cNvSpPr>
            <a:spLocks noGrp="1"/>
          </p:cNvSpPr>
          <p:nvPr>
            <p:ph sz="quarter" idx="3"/>
          </p:nvPr>
        </p:nvSpPr>
        <p:spPr>
          <a:xfrm>
            <a:off x="4991100" y="4114800"/>
            <a:ext cx="3619500" cy="2286000"/>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nl-NL"/>
          </a:p>
        </p:txBody>
      </p:sp>
      <p:sp>
        <p:nvSpPr>
          <p:cNvPr id="7" name="Footer Placeholder 6"/>
          <p:cNvSpPr>
            <a:spLocks noGrp="1"/>
          </p:cNvSpPr>
          <p:nvPr>
            <p:ph type="ftr" sz="quarter" idx="11"/>
          </p:nvPr>
        </p:nvSpPr>
        <p:spPr>
          <a:xfrm>
            <a:off x="2484438" y="6597650"/>
            <a:ext cx="4967287" cy="260350"/>
          </a:xfrm>
        </p:spPr>
        <p:txBody>
          <a:bodyPr/>
          <a:lstStyle>
            <a:lvl1pPr>
              <a:defRPr/>
            </a:lvl1pPr>
          </a:lstStyle>
          <a:p>
            <a:r>
              <a:rPr lang="en-US" smtClean="0"/>
              <a:t>JPM  9 9 2010  Anesthesie voor bariatrische heelk</a:t>
            </a:r>
            <a:endParaRPr lang="nl-NL"/>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4DC0E2F1-FD36-4844-A6A3-C2355717B361}" type="slidenum">
              <a:rPr lang="nl-NL"/>
              <a:pPr/>
              <a:t>‹#›</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391400" cy="1066800"/>
          </a:xfrm>
        </p:spPr>
        <p:txBody>
          <a:bodyPr/>
          <a:lstStyle/>
          <a:p>
            <a:r>
              <a:rPr lang="nl-BE" smtClean="0"/>
              <a:t>Click to edit Master title style</a:t>
            </a:r>
            <a:endParaRPr lang="en-US"/>
          </a:p>
        </p:txBody>
      </p:sp>
      <p:sp>
        <p:nvSpPr>
          <p:cNvPr id="3" name="Table Placeholder 2"/>
          <p:cNvSpPr>
            <a:spLocks noGrp="1"/>
          </p:cNvSpPr>
          <p:nvPr>
            <p:ph type="tbl" idx="1"/>
          </p:nvPr>
        </p:nvSpPr>
        <p:spPr>
          <a:xfrm>
            <a:off x="1219200" y="1676400"/>
            <a:ext cx="7391400" cy="4724400"/>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nl-NL"/>
          </a:p>
        </p:txBody>
      </p:sp>
      <p:sp>
        <p:nvSpPr>
          <p:cNvPr id="5" name="Footer Placeholder 4"/>
          <p:cNvSpPr>
            <a:spLocks noGrp="1"/>
          </p:cNvSpPr>
          <p:nvPr>
            <p:ph type="ftr" sz="quarter" idx="11"/>
          </p:nvPr>
        </p:nvSpPr>
        <p:spPr>
          <a:xfrm>
            <a:off x="2484438" y="6597650"/>
            <a:ext cx="4967287" cy="260350"/>
          </a:xfrm>
        </p:spPr>
        <p:txBody>
          <a:bodyPr/>
          <a:lstStyle>
            <a:lvl1pPr>
              <a:defRPr/>
            </a:lvl1pPr>
          </a:lstStyle>
          <a:p>
            <a:r>
              <a:rPr lang="en-US" smtClean="0"/>
              <a:t>JPM  9 9 2010  Anesthesie voor bariatrische heelk</a:t>
            </a:r>
            <a:endParaRPr lang="nl-NL"/>
          </a:p>
        </p:txBody>
      </p:sp>
      <p:sp>
        <p:nvSpPr>
          <p:cNvPr id="6" name="Slide Number Placeholder 5"/>
          <p:cNvSpPr>
            <a:spLocks noGrp="1"/>
          </p:cNvSpPr>
          <p:nvPr>
            <p:ph type="sldNum" sz="quarter" idx="12"/>
          </p:nvPr>
        </p:nvSpPr>
        <p:spPr>
          <a:xfrm>
            <a:off x="6553200" y="6245225"/>
            <a:ext cx="2133600" cy="476250"/>
          </a:xfrm>
        </p:spPr>
        <p:txBody>
          <a:bodyPr/>
          <a:lstStyle>
            <a:lvl1pPr>
              <a:defRPr smtClean="0"/>
            </a:lvl1pPr>
          </a:lstStyle>
          <a:p>
            <a:fld id="{95DC5BCF-233C-0C4C-8475-95C4C958B276}" type="slidenum">
              <a:rPr lang="nl-NL"/>
              <a:pPr/>
              <a:t>‹#›</a:t>
            </a:fld>
            <a:endParaRPr lang="nl-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nl-BE"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nl-NL"/>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t>JPM  9 9 2010  Anesthesie voor bariatrische heelk</a:t>
            </a:r>
            <a:endParaRPr lang="nl-NL"/>
          </a:p>
        </p:txBody>
      </p:sp>
      <p:sp>
        <p:nvSpPr>
          <p:cNvPr id="8" name="Rectangle 6"/>
          <p:cNvSpPr>
            <a:spLocks noGrp="1" noChangeArrowheads="1"/>
          </p:cNvSpPr>
          <p:nvPr>
            <p:ph type="sldNum" sz="quarter" idx="12"/>
          </p:nvPr>
        </p:nvSpPr>
        <p:spPr>
          <a:ln/>
        </p:spPr>
        <p:txBody>
          <a:bodyPr/>
          <a:lstStyle>
            <a:lvl1pPr>
              <a:defRPr/>
            </a:lvl1pPr>
          </a:lstStyle>
          <a:p>
            <a:pPr>
              <a:defRPr/>
            </a:pPr>
            <a:fld id="{EB4EDBFF-D655-2949-9B41-612169A27A6B}" type="slidenum">
              <a:rPr lang="nl-NL"/>
              <a:pPr>
                <a:defRPr/>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lvl1pPr>
              <a:defRPr smtClean="0"/>
            </a:lvl1pPr>
          </a:lstStyle>
          <a:p>
            <a:fld id="{F1CABD40-5310-D14D-8230-6B22DA301096}" type="slidenum">
              <a:rPr lang="nl-NL"/>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lvl1pPr>
              <a:defRPr smtClean="0"/>
            </a:lvl1pPr>
          </a:lstStyle>
          <a:p>
            <a:fld id="{A027FA6A-148F-E64A-B038-B981A45D7F7F}" type="slidenum">
              <a:rPr lang="nl-NL"/>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12192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9911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p:txBody>
          <a:bodyPr/>
          <a:lstStyle>
            <a:lvl1pPr>
              <a:defRPr/>
            </a:lvl1pPr>
          </a:lstStyle>
          <a:p>
            <a:endParaRPr lang="nl-NL"/>
          </a:p>
        </p:txBody>
      </p:sp>
      <p:sp>
        <p:nvSpPr>
          <p:cNvPr id="6" name="Footer Placeholder 5"/>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7" name="Slide Number Placeholder 6"/>
          <p:cNvSpPr>
            <a:spLocks noGrp="1"/>
          </p:cNvSpPr>
          <p:nvPr>
            <p:ph type="sldNum" sz="quarter" idx="12"/>
          </p:nvPr>
        </p:nvSpPr>
        <p:spPr/>
        <p:txBody>
          <a:bodyPr/>
          <a:lstStyle>
            <a:lvl1pPr>
              <a:defRPr smtClean="0"/>
            </a:lvl1pPr>
          </a:lstStyle>
          <a:p>
            <a:fld id="{4059CFCC-43C4-F145-9EED-9C1CE8526339}" type="slidenum">
              <a:rPr lang="nl-NL"/>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p:txBody>
          <a:bodyPr/>
          <a:lstStyle>
            <a:lvl1pPr>
              <a:defRPr/>
            </a:lvl1pPr>
          </a:lstStyle>
          <a:p>
            <a:endParaRPr lang="nl-NL"/>
          </a:p>
        </p:txBody>
      </p:sp>
      <p:sp>
        <p:nvSpPr>
          <p:cNvPr id="8" name="Footer Placeholder 7"/>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9" name="Slide Number Placeholder 8"/>
          <p:cNvSpPr>
            <a:spLocks noGrp="1"/>
          </p:cNvSpPr>
          <p:nvPr>
            <p:ph type="sldNum" sz="quarter" idx="12"/>
          </p:nvPr>
        </p:nvSpPr>
        <p:spPr/>
        <p:txBody>
          <a:bodyPr/>
          <a:lstStyle>
            <a:lvl1pPr>
              <a:defRPr smtClean="0"/>
            </a:lvl1pPr>
          </a:lstStyle>
          <a:p>
            <a:fld id="{AE0074F6-08C9-5F46-B72D-3EDAB0206D09}" type="slidenum">
              <a:rPr lang="nl-NL"/>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nl-NL"/>
          </a:p>
        </p:txBody>
      </p:sp>
      <p:sp>
        <p:nvSpPr>
          <p:cNvPr id="4" name="Footer Placeholder 3"/>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5" name="Slide Number Placeholder 4"/>
          <p:cNvSpPr>
            <a:spLocks noGrp="1"/>
          </p:cNvSpPr>
          <p:nvPr>
            <p:ph type="sldNum" sz="quarter" idx="12"/>
          </p:nvPr>
        </p:nvSpPr>
        <p:spPr/>
        <p:txBody>
          <a:bodyPr/>
          <a:lstStyle>
            <a:lvl1pPr>
              <a:defRPr smtClean="0"/>
            </a:lvl1pPr>
          </a:lstStyle>
          <a:p>
            <a:fld id="{2689D6E4-9A8B-8F44-8041-FC865A64C517}" type="slidenum">
              <a:rPr lang="nl-NL"/>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nl-NL"/>
          </a:p>
        </p:txBody>
      </p:sp>
      <p:sp>
        <p:nvSpPr>
          <p:cNvPr id="3" name="Footer Placeholder 2"/>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4" name="Slide Number Placeholder 3"/>
          <p:cNvSpPr>
            <a:spLocks noGrp="1"/>
          </p:cNvSpPr>
          <p:nvPr>
            <p:ph type="sldNum" sz="quarter" idx="12"/>
          </p:nvPr>
        </p:nvSpPr>
        <p:spPr/>
        <p:txBody>
          <a:bodyPr/>
          <a:lstStyle>
            <a:lvl1pPr>
              <a:defRPr smtClean="0"/>
            </a:lvl1pPr>
          </a:lstStyle>
          <a:p>
            <a:fld id="{D17E2922-6616-A240-9522-71FE75132465}" type="slidenum">
              <a:rPr lang="nl-NL"/>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lvl1pPr>
              <a:defRPr/>
            </a:lvl1pPr>
          </a:lstStyle>
          <a:p>
            <a:endParaRPr lang="nl-NL"/>
          </a:p>
        </p:txBody>
      </p:sp>
      <p:sp>
        <p:nvSpPr>
          <p:cNvPr id="6" name="Footer Placeholder 5"/>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7" name="Slide Number Placeholder 6"/>
          <p:cNvSpPr>
            <a:spLocks noGrp="1"/>
          </p:cNvSpPr>
          <p:nvPr>
            <p:ph type="sldNum" sz="quarter" idx="12"/>
          </p:nvPr>
        </p:nvSpPr>
        <p:spPr/>
        <p:txBody>
          <a:bodyPr/>
          <a:lstStyle>
            <a:lvl1pPr>
              <a:defRPr smtClean="0"/>
            </a:lvl1pPr>
          </a:lstStyle>
          <a:p>
            <a:fld id="{135E831C-4ECC-444D-9066-D99979875019}" type="slidenum">
              <a:rPr lang="nl-NL"/>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lvl1pPr>
              <a:defRPr/>
            </a:lvl1pPr>
          </a:lstStyle>
          <a:p>
            <a:endParaRPr lang="nl-NL"/>
          </a:p>
        </p:txBody>
      </p:sp>
      <p:sp>
        <p:nvSpPr>
          <p:cNvPr id="6" name="Footer Placeholder 5"/>
          <p:cNvSpPr>
            <a:spLocks noGrp="1"/>
          </p:cNvSpPr>
          <p:nvPr>
            <p:ph type="ftr" sz="quarter" idx="11"/>
          </p:nvPr>
        </p:nvSpPr>
        <p:spPr/>
        <p:txBody>
          <a:bodyPr/>
          <a:lstStyle>
            <a:lvl1pPr>
              <a:defRPr/>
            </a:lvl1pPr>
          </a:lstStyle>
          <a:p>
            <a:r>
              <a:rPr lang="en-US" smtClean="0"/>
              <a:t>JPM  9 9 2010  Anesthesie voor bariatrische heelk</a:t>
            </a:r>
            <a:endParaRPr lang="nl-NL"/>
          </a:p>
        </p:txBody>
      </p:sp>
      <p:sp>
        <p:nvSpPr>
          <p:cNvPr id="7" name="Slide Number Placeholder 6"/>
          <p:cNvSpPr>
            <a:spLocks noGrp="1"/>
          </p:cNvSpPr>
          <p:nvPr>
            <p:ph type="sldNum" sz="quarter" idx="12"/>
          </p:nvPr>
        </p:nvSpPr>
        <p:spPr/>
        <p:txBody>
          <a:bodyPr/>
          <a:lstStyle>
            <a:lvl1pPr>
              <a:defRPr smtClean="0"/>
            </a:lvl1pPr>
          </a:lstStyle>
          <a:p>
            <a:fld id="{ECA4A445-6C9C-1647-AC59-3C03ECC7F220}" type="slidenum">
              <a:rPr lang="nl-NL"/>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bwMode="auto">
          <a:xfrm>
            <a:off x="1219200" y="152400"/>
            <a:ext cx="7391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het opmaakprofiel van de titel te bewerken</a:t>
            </a:r>
          </a:p>
        </p:txBody>
      </p:sp>
      <p:sp>
        <p:nvSpPr>
          <p:cNvPr id="277507" name="Rectangle 3"/>
          <p:cNvSpPr>
            <a:spLocks noGrp="1" noChangeArrowheads="1"/>
          </p:cNvSpPr>
          <p:nvPr>
            <p:ph type="body" idx="1"/>
          </p:nvPr>
        </p:nvSpPr>
        <p:spPr bwMode="auto">
          <a:xfrm>
            <a:off x="1219200" y="1676400"/>
            <a:ext cx="7391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277511"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endParaRPr lang="nl-NL"/>
          </a:p>
        </p:txBody>
      </p:sp>
      <p:sp>
        <p:nvSpPr>
          <p:cNvPr id="277512" name="Rectangle 8"/>
          <p:cNvSpPr>
            <a:spLocks noGrp="1" noChangeArrowheads="1"/>
          </p:cNvSpPr>
          <p:nvPr>
            <p:ph type="ftr" sz="quarter" idx="3"/>
          </p:nvPr>
        </p:nvSpPr>
        <p:spPr bwMode="auto">
          <a:xfrm>
            <a:off x="2484438" y="6597650"/>
            <a:ext cx="4967287"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r>
              <a:rPr lang="en-US" smtClean="0"/>
              <a:t>JPM  9 9 2010  Anesthesie voor bariatrische heelk</a:t>
            </a:r>
            <a:endParaRPr lang="nl-NL"/>
          </a:p>
        </p:txBody>
      </p:sp>
      <p:sp>
        <p:nvSpPr>
          <p:cNvPr id="277513"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8D234F89-0C57-504E-9946-524A1E3511D0}" type="slidenum">
              <a:rPr lang="nl-NL"/>
              <a:pPr/>
              <a:t>‹#›</a:t>
            </a:fld>
            <a:endParaRPr lang="nl-NL"/>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hf hdr="0" dt="0"/>
  <p:txStyles>
    <p:titleStyle>
      <a:lvl1pPr algn="ctr" rtl="0" eaLnBrk="0" fontAlgn="base" hangingPunct="0">
        <a:spcBef>
          <a:spcPct val="0"/>
        </a:spcBef>
        <a:spcAft>
          <a:spcPct val="0"/>
        </a:spcAft>
        <a:defRPr kumimoji="1" sz="4400">
          <a:solidFill>
            <a:schemeClr val="tx1"/>
          </a:solidFill>
          <a:effectLst>
            <a:outerShdw blurRad="38100" dist="38100" dir="2700000" algn="tl">
              <a:srgbClr val="DDDDDD"/>
            </a:outerShdw>
          </a:effectLst>
          <a:latin typeface="+mj-lt"/>
          <a:ea typeface="+mj-ea"/>
          <a:cs typeface="+mj-cs"/>
        </a:defRPr>
      </a:lvl1pPr>
      <a:lvl2pPr algn="ctr" rtl="0" eaLnBrk="0" fontAlgn="base" hangingPunct="0">
        <a:spcBef>
          <a:spcPct val="0"/>
        </a:spcBef>
        <a:spcAft>
          <a:spcPct val="0"/>
        </a:spcAft>
        <a:defRPr kumimoji="1" sz="4400">
          <a:solidFill>
            <a:schemeClr val="tx1"/>
          </a:solidFill>
          <a:effectLst>
            <a:outerShdw blurRad="38100" dist="38100" dir="2700000" algn="tl">
              <a:srgbClr val="DDDDDD"/>
            </a:outerShdw>
          </a:effectLst>
          <a:latin typeface="Tahoma" charset="0"/>
        </a:defRPr>
      </a:lvl2pPr>
      <a:lvl3pPr algn="ctr" rtl="0" eaLnBrk="0" fontAlgn="base" hangingPunct="0">
        <a:spcBef>
          <a:spcPct val="0"/>
        </a:spcBef>
        <a:spcAft>
          <a:spcPct val="0"/>
        </a:spcAft>
        <a:defRPr kumimoji="1" sz="4400">
          <a:solidFill>
            <a:schemeClr val="tx1"/>
          </a:solidFill>
          <a:effectLst>
            <a:outerShdw blurRad="38100" dist="38100" dir="2700000" algn="tl">
              <a:srgbClr val="DDDDDD"/>
            </a:outerShdw>
          </a:effectLst>
          <a:latin typeface="Tahoma" charset="0"/>
        </a:defRPr>
      </a:lvl3pPr>
      <a:lvl4pPr algn="ctr" rtl="0" eaLnBrk="0" fontAlgn="base" hangingPunct="0">
        <a:spcBef>
          <a:spcPct val="0"/>
        </a:spcBef>
        <a:spcAft>
          <a:spcPct val="0"/>
        </a:spcAft>
        <a:defRPr kumimoji="1" sz="4400">
          <a:solidFill>
            <a:schemeClr val="tx1"/>
          </a:solidFill>
          <a:effectLst>
            <a:outerShdw blurRad="38100" dist="38100" dir="2700000" algn="tl">
              <a:srgbClr val="DDDDDD"/>
            </a:outerShdw>
          </a:effectLst>
          <a:latin typeface="Tahoma" charset="0"/>
        </a:defRPr>
      </a:lvl4pPr>
      <a:lvl5pPr algn="ctr" rtl="0" eaLnBrk="0" fontAlgn="base" hangingPunct="0">
        <a:spcBef>
          <a:spcPct val="0"/>
        </a:spcBef>
        <a:spcAft>
          <a:spcPct val="0"/>
        </a:spcAft>
        <a:defRPr kumimoji="1" sz="4400">
          <a:solidFill>
            <a:schemeClr val="tx1"/>
          </a:solidFill>
          <a:effectLst>
            <a:outerShdw blurRad="38100" dist="38100" dir="2700000" algn="tl">
              <a:srgbClr val="DDDDDD"/>
            </a:outerShdw>
          </a:effectLst>
          <a:latin typeface="Tahoma" charset="0"/>
        </a:defRPr>
      </a:lvl5pPr>
      <a:lvl6pPr marL="457200" algn="ctr" rtl="0" eaLnBrk="0" fontAlgn="base" hangingPunct="0">
        <a:spcBef>
          <a:spcPct val="0"/>
        </a:spcBef>
        <a:spcAft>
          <a:spcPct val="0"/>
        </a:spcAft>
        <a:defRPr kumimoji="1" sz="4400">
          <a:solidFill>
            <a:schemeClr val="tx1"/>
          </a:solidFill>
          <a:effectLst>
            <a:outerShdw blurRad="38100" dist="38100" dir="2700000" algn="tl">
              <a:srgbClr val="DDDDDD"/>
            </a:outerShdw>
          </a:effectLst>
          <a:latin typeface="Tahoma" charset="0"/>
        </a:defRPr>
      </a:lvl6pPr>
      <a:lvl7pPr marL="914400" algn="ctr" rtl="0" eaLnBrk="0" fontAlgn="base" hangingPunct="0">
        <a:spcBef>
          <a:spcPct val="0"/>
        </a:spcBef>
        <a:spcAft>
          <a:spcPct val="0"/>
        </a:spcAft>
        <a:defRPr kumimoji="1" sz="4400">
          <a:solidFill>
            <a:schemeClr val="tx1"/>
          </a:solidFill>
          <a:effectLst>
            <a:outerShdw blurRad="38100" dist="38100" dir="2700000" algn="tl">
              <a:srgbClr val="DDDDDD"/>
            </a:outerShdw>
          </a:effectLst>
          <a:latin typeface="Tahoma" charset="0"/>
        </a:defRPr>
      </a:lvl7pPr>
      <a:lvl8pPr marL="1371600" algn="ctr" rtl="0" eaLnBrk="0" fontAlgn="base" hangingPunct="0">
        <a:spcBef>
          <a:spcPct val="0"/>
        </a:spcBef>
        <a:spcAft>
          <a:spcPct val="0"/>
        </a:spcAft>
        <a:defRPr kumimoji="1" sz="4400">
          <a:solidFill>
            <a:schemeClr val="tx1"/>
          </a:solidFill>
          <a:effectLst>
            <a:outerShdw blurRad="38100" dist="38100" dir="2700000" algn="tl">
              <a:srgbClr val="DDDDDD"/>
            </a:outerShdw>
          </a:effectLst>
          <a:latin typeface="Tahoma" charset="0"/>
        </a:defRPr>
      </a:lvl8pPr>
      <a:lvl9pPr marL="1828800" algn="ctr" rtl="0" eaLnBrk="0" fontAlgn="base" hangingPunct="0">
        <a:spcBef>
          <a:spcPct val="0"/>
        </a:spcBef>
        <a:spcAft>
          <a:spcPct val="0"/>
        </a:spcAft>
        <a:defRPr kumimoji="1" sz="4400">
          <a:solidFill>
            <a:schemeClr val="tx1"/>
          </a:solidFill>
          <a:effectLst>
            <a:outerShdw blurRad="38100" dist="38100" dir="2700000" algn="tl">
              <a:srgbClr val="DDDDDD"/>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75000"/>
        <a:buFont typeface="Wingdings" charset="2"/>
        <a:buChar char="n"/>
        <a:defRPr kumimoji="1" sz="3200">
          <a:solidFill>
            <a:schemeClr val="tx1"/>
          </a:solidFill>
          <a:effectLst>
            <a:outerShdw blurRad="38100" dist="38100" dir="2700000" algn="tl">
              <a:srgbClr val="DDDDDD"/>
            </a:outerShdw>
          </a:effectLst>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2"/>
        <a:buChar char="n"/>
        <a:defRPr kumimoji="1" sz="2800">
          <a:solidFill>
            <a:schemeClr val="tx1"/>
          </a:solidFill>
          <a:effectLst>
            <a:outerShdw blurRad="38100" dist="38100" dir="2700000" algn="tl">
              <a:srgbClr val="DDDDDD"/>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75000"/>
        <a:buFont typeface="Wingdings" charset="2"/>
        <a:buChar char="n"/>
        <a:defRPr kumimoji="1" sz="2400">
          <a:solidFill>
            <a:schemeClr val="tx1"/>
          </a:solidFill>
          <a:effectLst>
            <a:outerShdw blurRad="38100" dist="38100" dir="2700000" algn="tl">
              <a:srgbClr val="DDDDDD"/>
            </a:outerShdw>
          </a:effectLst>
          <a:latin typeface="+mn-lt"/>
          <a:ea typeface="ＭＳ Ｐゴシック" charset="-128"/>
        </a:defRPr>
      </a:lvl3pPr>
      <a:lvl4pPr marL="1562100" indent="-228600" algn="l" rtl="0" eaLnBrk="0" fontAlgn="base" hangingPunct="0">
        <a:spcBef>
          <a:spcPct val="20000"/>
        </a:spcBef>
        <a:spcAft>
          <a:spcPct val="0"/>
        </a:spcAft>
        <a:buClr>
          <a:schemeClr val="accent1"/>
        </a:buClr>
        <a:buSzPct val="75000"/>
        <a:buFont typeface="Wingdings" charset="2"/>
        <a:buChar char="n"/>
        <a:defRPr kumimoji="1" sz="2000">
          <a:solidFill>
            <a:schemeClr val="tx1"/>
          </a:solidFill>
          <a:effectLst>
            <a:outerShdw blurRad="38100" dist="38100" dir="2700000" algn="tl">
              <a:srgbClr val="DDDDDD"/>
            </a:outerShdw>
          </a:effectLst>
          <a:latin typeface="+mn-lt"/>
          <a:ea typeface="ＭＳ Ｐゴシック" charset="-128"/>
        </a:defRPr>
      </a:lvl4pPr>
      <a:lvl5pPr marL="1981200" indent="-228600" algn="l" rtl="0" eaLnBrk="0" fontAlgn="base" hangingPunct="0">
        <a:spcBef>
          <a:spcPct val="20000"/>
        </a:spcBef>
        <a:spcAft>
          <a:spcPct val="0"/>
        </a:spcAft>
        <a:buClr>
          <a:schemeClr val="accent1"/>
        </a:buClr>
        <a:buSzPct val="75000"/>
        <a:buFont typeface="Wingdings" charset="2"/>
        <a:buChar char="n"/>
        <a:defRPr kumimoji="1" sz="2000">
          <a:solidFill>
            <a:schemeClr val="tx1"/>
          </a:solidFill>
          <a:effectLst>
            <a:outerShdw blurRad="38100" dist="38100" dir="2700000" algn="tl">
              <a:srgbClr val="DDDDDD"/>
            </a:outerShdw>
          </a:effectLst>
          <a:latin typeface="+mn-lt"/>
          <a:ea typeface="ＭＳ Ｐゴシック" charset="-128"/>
        </a:defRPr>
      </a:lvl5pPr>
      <a:lvl6pPr marL="2438400" indent="-228600" algn="l" rtl="0" eaLnBrk="0" fontAlgn="base" hangingPunct="0">
        <a:spcBef>
          <a:spcPct val="20000"/>
        </a:spcBef>
        <a:spcAft>
          <a:spcPct val="0"/>
        </a:spcAft>
        <a:buClr>
          <a:schemeClr val="accent1"/>
        </a:buClr>
        <a:buSzPct val="75000"/>
        <a:buFont typeface="Wingdings" charset="2"/>
        <a:buChar char="n"/>
        <a:defRPr kumimoji="1" sz="2000">
          <a:solidFill>
            <a:schemeClr val="tx1"/>
          </a:solidFill>
          <a:effectLst>
            <a:outerShdw blurRad="38100" dist="38100" dir="2700000" algn="tl">
              <a:srgbClr val="DDDDDD"/>
            </a:outerShdw>
          </a:effectLst>
          <a:latin typeface="+mn-lt"/>
          <a:ea typeface="ＭＳ Ｐゴシック" charset="-128"/>
        </a:defRPr>
      </a:lvl6pPr>
      <a:lvl7pPr marL="2895600" indent="-228600" algn="l" rtl="0" eaLnBrk="0" fontAlgn="base" hangingPunct="0">
        <a:spcBef>
          <a:spcPct val="20000"/>
        </a:spcBef>
        <a:spcAft>
          <a:spcPct val="0"/>
        </a:spcAft>
        <a:buClr>
          <a:schemeClr val="accent1"/>
        </a:buClr>
        <a:buSzPct val="75000"/>
        <a:buFont typeface="Wingdings" charset="2"/>
        <a:buChar char="n"/>
        <a:defRPr kumimoji="1" sz="2000">
          <a:solidFill>
            <a:schemeClr val="tx1"/>
          </a:solidFill>
          <a:effectLst>
            <a:outerShdw blurRad="38100" dist="38100" dir="2700000" algn="tl">
              <a:srgbClr val="DDDDDD"/>
            </a:outerShdw>
          </a:effectLst>
          <a:latin typeface="+mn-lt"/>
          <a:ea typeface="ＭＳ Ｐゴシック" charset="-128"/>
        </a:defRPr>
      </a:lvl7pPr>
      <a:lvl8pPr marL="3352800" indent="-228600" algn="l" rtl="0" eaLnBrk="0" fontAlgn="base" hangingPunct="0">
        <a:spcBef>
          <a:spcPct val="20000"/>
        </a:spcBef>
        <a:spcAft>
          <a:spcPct val="0"/>
        </a:spcAft>
        <a:buClr>
          <a:schemeClr val="accent1"/>
        </a:buClr>
        <a:buSzPct val="75000"/>
        <a:buFont typeface="Wingdings" charset="2"/>
        <a:buChar char="n"/>
        <a:defRPr kumimoji="1" sz="2000">
          <a:solidFill>
            <a:schemeClr val="tx1"/>
          </a:solidFill>
          <a:effectLst>
            <a:outerShdw blurRad="38100" dist="38100" dir="2700000" algn="tl">
              <a:srgbClr val="DDDDDD"/>
            </a:outerShdw>
          </a:effectLst>
          <a:latin typeface="+mn-lt"/>
          <a:ea typeface="ＭＳ Ｐゴシック" charset="-128"/>
        </a:defRPr>
      </a:lvl8pPr>
      <a:lvl9pPr marL="3810000" indent="-228600" algn="l" rtl="0" eaLnBrk="0" fontAlgn="base" hangingPunct="0">
        <a:spcBef>
          <a:spcPct val="20000"/>
        </a:spcBef>
        <a:spcAft>
          <a:spcPct val="0"/>
        </a:spcAft>
        <a:buClr>
          <a:schemeClr val="accent1"/>
        </a:buClr>
        <a:buSzPct val="75000"/>
        <a:buFont typeface="Wingdings" charset="2"/>
        <a:buChar char="n"/>
        <a:defRPr kumimoji="1" sz="2000">
          <a:solidFill>
            <a:schemeClr val="tx1"/>
          </a:solidFill>
          <a:effectLst>
            <a:outerShdw blurRad="38100" dist="38100" dir="2700000" algn="tl">
              <a:srgbClr val="DDDDDD"/>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1.xml"/><Relationship Id="rId3" Type="http://schemas.openxmlformats.org/officeDocument/2006/relationships/oleObject" Target="../embeddings/Microsoft_Excel_97_-_2004_Worksheet2.xls"/></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Excel_97_-_2004_Worksheet3.xls"/><Relationship Id="rId4" Type="http://schemas.openxmlformats.org/officeDocument/2006/relationships/oleObject" Target="../embeddings/Microsoft_Excel_97_-_2004_Worksheet4.xls"/><Relationship Id="rId5" Type="http://schemas.openxmlformats.org/officeDocument/2006/relationships/image" Target="../media/image48.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oleObject" Target="../embeddings/Microsoft_Excel_97_-_2004_Worksheet5.xls"/><Relationship Id="rId4" Type="http://schemas.openxmlformats.org/officeDocument/2006/relationships/image" Target="../media/image53.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14.xml"/><Relationship Id="rId3" Type="http://schemas.openxmlformats.org/officeDocument/2006/relationships/oleObject" Target="../embeddings/Microsoft_Excel_97_-_2004_Worksheet6.xls"/></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Microsoft_Excel_97_-_2004_Worksheet7.xls"/><Relationship Id="rId4" Type="http://schemas.openxmlformats.org/officeDocument/2006/relationships/oleObject" Target="../embeddings/Microsoft_Excel_97_-_2004_Worksheet8.xls"/><Relationship Id="rId1" Type="http://schemas.openxmlformats.org/officeDocument/2006/relationships/vmlDrawing" Target="../drawings/vmlDrawing6.vml"/><Relationship Id="rId2"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vmlDrawing" Target="../drawings/vmlDrawing7.vml"/><Relationship Id="rId2" Type="http://schemas.openxmlformats.org/officeDocument/2006/relationships/slideLayout" Target="../slideLayouts/slideLayout14.xml"/><Relationship Id="rId3" Type="http://schemas.openxmlformats.org/officeDocument/2006/relationships/oleObject" Target="../embeddings/Microsoft_Excel_97_-_2004_Worksheet9.xls"/></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4.xml"/><Relationship Id="rId3" Type="http://schemas.openxmlformats.org/officeDocument/2006/relationships/oleObject" Target="../embeddings/Microsoft_Excel_97_-_2004_Worksheet1.xls"/></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1752600" y="3141663"/>
            <a:ext cx="7391400" cy="914400"/>
          </a:xfrm>
        </p:spPr>
        <p:txBody>
          <a:bodyPr/>
          <a:lstStyle/>
          <a:p>
            <a:r>
              <a:rPr lang="de-DE" sz="4000" dirty="0" err="1"/>
              <a:t>Anesthesiologie</a:t>
            </a:r>
            <a:r>
              <a:rPr lang="de-DE" sz="4000" dirty="0"/>
              <a:t> </a:t>
            </a:r>
            <a:r>
              <a:rPr lang="de-DE" sz="4000" dirty="0" err="1"/>
              <a:t>voor morbied obese patienten</a:t>
            </a:r>
            <a:endParaRPr lang="de-DE" sz="4000" dirty="0"/>
          </a:p>
        </p:txBody>
      </p:sp>
      <p:sp>
        <p:nvSpPr>
          <p:cNvPr id="281603" name="Rectangle 3"/>
          <p:cNvSpPr>
            <a:spLocks noGrp="1" noChangeArrowheads="1"/>
          </p:cNvSpPr>
          <p:nvPr>
            <p:ph type="subTitle" idx="1"/>
          </p:nvPr>
        </p:nvSpPr>
        <p:spPr>
          <a:xfrm>
            <a:off x="1752600" y="4076700"/>
            <a:ext cx="7391400" cy="749300"/>
          </a:xfrm>
        </p:spPr>
        <p:txBody>
          <a:bodyPr/>
          <a:lstStyle/>
          <a:p>
            <a:pPr>
              <a:lnSpc>
                <a:spcPct val="80000"/>
              </a:lnSpc>
            </a:pPr>
            <a:r>
              <a:rPr lang="de-DE" sz="2400" dirty="0"/>
              <a:t>J P </a:t>
            </a:r>
            <a:r>
              <a:rPr lang="de-DE" sz="2400" dirty="0" err="1"/>
              <a:t>Mulier</a:t>
            </a:r>
            <a:r>
              <a:rPr lang="de-DE" sz="2400" dirty="0"/>
              <a:t> MD </a:t>
            </a:r>
            <a:r>
              <a:rPr lang="de-DE" sz="2400" dirty="0" err="1"/>
              <a:t>PhD</a:t>
            </a:r>
            <a:endParaRPr lang="de-DE" sz="2400" dirty="0"/>
          </a:p>
          <a:p>
            <a:pPr>
              <a:lnSpc>
                <a:spcPct val="80000"/>
              </a:lnSpc>
            </a:pPr>
            <a:r>
              <a:rPr lang="de-DE" sz="2400" dirty="0" err="1"/>
              <a:t>Sint</a:t>
            </a:r>
            <a:r>
              <a:rPr lang="de-DE" sz="2400" dirty="0"/>
              <a:t> Jan </a:t>
            </a:r>
            <a:r>
              <a:rPr lang="de-DE" sz="2400" dirty="0" err="1"/>
              <a:t>Brugge-Oostende</a:t>
            </a:r>
            <a:r>
              <a:rPr lang="de-DE" sz="2400" dirty="0"/>
              <a:t> </a:t>
            </a:r>
          </a:p>
        </p:txBody>
      </p:sp>
      <p:sp>
        <p:nvSpPr>
          <p:cNvPr id="281610" name="Text Box 10"/>
          <p:cNvSpPr txBox="1">
            <a:spLocks noChangeArrowheads="1"/>
          </p:cNvSpPr>
          <p:nvPr/>
        </p:nvSpPr>
        <p:spPr bwMode="auto">
          <a:xfrm>
            <a:off x="4763" y="1936750"/>
            <a:ext cx="9139237" cy="457200"/>
          </a:xfrm>
          <a:prstGeom prst="rect">
            <a:avLst/>
          </a:prstGeom>
          <a:noFill/>
          <a:ln w="12700" cap="sq">
            <a:noFill/>
            <a:miter lim="800000"/>
            <a:headEnd type="none" w="sm" len="sm"/>
            <a:tailEnd type="none" w="sm" len="sm"/>
          </a:ln>
          <a:effectLst/>
        </p:spPr>
        <p:txBody>
          <a:bodyPr>
            <a:prstTxWarp prst="textNoShape">
              <a:avLst/>
            </a:prstTxWarp>
            <a:spAutoFit/>
          </a:bodyPr>
          <a:lstStyle/>
          <a:p>
            <a:pPr algn="l"/>
            <a:r>
              <a:rPr lang="en-GB"/>
              <a:t>         1150                     1850                        1947	            1977     2010  </a:t>
            </a:r>
          </a:p>
        </p:txBody>
      </p:sp>
      <p:sp>
        <p:nvSpPr>
          <p:cNvPr id="11" name="TextBox 10"/>
          <p:cNvSpPr txBox="1"/>
          <p:nvPr/>
        </p:nvSpPr>
        <p:spPr>
          <a:xfrm>
            <a:off x="4343400" y="5288340"/>
            <a:ext cx="3865161" cy="1569660"/>
          </a:xfrm>
          <a:prstGeom prst="rect">
            <a:avLst/>
          </a:prstGeom>
          <a:noFill/>
        </p:spPr>
        <p:txBody>
          <a:bodyPr wrap="none" rtlCol="0">
            <a:spAutoFit/>
          </a:bodyPr>
          <a:lstStyle/>
          <a:p>
            <a:r>
              <a:rPr lang="en-US" dirty="0" err="1" smtClean="0"/>
              <a:t>Praktische</a:t>
            </a:r>
            <a:r>
              <a:rPr lang="en-US" dirty="0" smtClean="0"/>
              <a:t> </a:t>
            </a:r>
            <a:r>
              <a:rPr lang="en-US" dirty="0" err="1" smtClean="0"/>
              <a:t>aspecten</a:t>
            </a:r>
            <a:r>
              <a:rPr lang="en-US" dirty="0" smtClean="0"/>
              <a:t> </a:t>
            </a:r>
          </a:p>
          <a:p>
            <a:r>
              <a:rPr lang="en-US" dirty="0" err="1" smtClean="0"/>
              <a:t>Bariatrische</a:t>
            </a:r>
            <a:r>
              <a:rPr lang="en-US" dirty="0" smtClean="0"/>
              <a:t> </a:t>
            </a:r>
            <a:r>
              <a:rPr lang="en-US" dirty="0" err="1" smtClean="0"/>
              <a:t>Anesthesiologie</a:t>
            </a:r>
            <a:endParaRPr lang="en-US" dirty="0" smtClean="0"/>
          </a:p>
          <a:p>
            <a:endParaRPr lang="en-US" dirty="0" smtClean="0"/>
          </a:p>
          <a:p>
            <a:r>
              <a:rPr lang="en-US" dirty="0" smtClean="0"/>
              <a:t>Hoe outcome </a:t>
            </a:r>
            <a:r>
              <a:rPr lang="en-US" dirty="0" err="1" smtClean="0"/>
              <a:t>verbeteren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E3CFCE92-845F-2340-A08D-4BA32C62EA12}" type="slidenum">
              <a:rPr lang="nl-NL"/>
              <a:pPr/>
              <a:t>10</a:t>
            </a:fld>
            <a:endParaRPr lang="nl-NL"/>
          </a:p>
        </p:txBody>
      </p:sp>
      <p:sp>
        <p:nvSpPr>
          <p:cNvPr id="396290" name="Rectangle 2"/>
          <p:cNvSpPr>
            <a:spLocks noGrp="1" noChangeArrowheads="1"/>
          </p:cNvSpPr>
          <p:nvPr>
            <p:ph type="title"/>
          </p:nvPr>
        </p:nvSpPr>
        <p:spPr>
          <a:xfrm>
            <a:off x="1219200" y="152400"/>
            <a:ext cx="7924800" cy="1066800"/>
          </a:xfrm>
        </p:spPr>
        <p:txBody>
          <a:bodyPr/>
          <a:lstStyle/>
          <a:p>
            <a:r>
              <a:rPr lang="en-US" sz="4000"/>
              <a:t>Can anesthesiology help to prevent post op pneumonia?  yes</a:t>
            </a:r>
          </a:p>
        </p:txBody>
      </p:sp>
      <p:sp>
        <p:nvSpPr>
          <p:cNvPr id="396291" name="Rectangle 3"/>
          <p:cNvSpPr>
            <a:spLocks noGrp="1" noChangeArrowheads="1"/>
          </p:cNvSpPr>
          <p:nvPr>
            <p:ph type="body" idx="1"/>
          </p:nvPr>
        </p:nvSpPr>
        <p:spPr/>
        <p:txBody>
          <a:bodyPr/>
          <a:lstStyle/>
          <a:p>
            <a:r>
              <a:rPr lang="en-US"/>
              <a:t>Safe induction</a:t>
            </a:r>
          </a:p>
          <a:p>
            <a:r>
              <a:rPr lang="en-US"/>
              <a:t>Safe endotracheal tube</a:t>
            </a:r>
          </a:p>
          <a:p>
            <a:r>
              <a:rPr lang="en-US"/>
              <a:t>Safe extubation</a:t>
            </a:r>
          </a:p>
          <a:p>
            <a:pPr lvl="1"/>
            <a:r>
              <a:rPr lang="en-US"/>
              <a:t>ERAS: early recovery after surgery</a:t>
            </a:r>
          </a:p>
          <a:p>
            <a:pPr lvl="1"/>
            <a:r>
              <a:rPr lang="en-US"/>
              <a:t>Short awakening to full awake, </a:t>
            </a:r>
          </a:p>
          <a:p>
            <a:pPr lvl="1"/>
            <a:r>
              <a:rPr lang="en-US"/>
              <a:t>Rapid decurarisation till full muscle force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10" name="Slide Number Placeholder 5"/>
          <p:cNvSpPr>
            <a:spLocks noGrp="1"/>
          </p:cNvSpPr>
          <p:nvPr>
            <p:ph type="sldNum" sz="quarter" idx="12"/>
          </p:nvPr>
        </p:nvSpPr>
        <p:spPr/>
        <p:txBody>
          <a:bodyPr/>
          <a:lstStyle/>
          <a:p>
            <a:fld id="{57113401-EBE3-B545-BC39-108708FBB571}" type="slidenum">
              <a:rPr lang="nl-NL"/>
              <a:pPr/>
              <a:t>11</a:t>
            </a:fld>
            <a:endParaRPr lang="nl-NL"/>
          </a:p>
        </p:txBody>
      </p:sp>
      <p:sp>
        <p:nvSpPr>
          <p:cNvPr id="325634" name="Rectangle 2"/>
          <p:cNvSpPr>
            <a:spLocks noGrp="1" noChangeArrowheads="1"/>
          </p:cNvSpPr>
          <p:nvPr>
            <p:ph type="title"/>
          </p:nvPr>
        </p:nvSpPr>
        <p:spPr/>
        <p:txBody>
          <a:bodyPr/>
          <a:lstStyle/>
          <a:p>
            <a:r>
              <a:rPr lang="en-US"/>
              <a:t>Safe induction</a:t>
            </a:r>
          </a:p>
        </p:txBody>
      </p:sp>
      <p:sp>
        <p:nvSpPr>
          <p:cNvPr id="325635" name="Rectangle 3"/>
          <p:cNvSpPr>
            <a:spLocks noGrp="1" noChangeArrowheads="1"/>
          </p:cNvSpPr>
          <p:nvPr>
            <p:ph type="body" idx="1"/>
          </p:nvPr>
        </p:nvSpPr>
        <p:spPr>
          <a:xfrm>
            <a:off x="0" y="1676400"/>
            <a:ext cx="9144000" cy="4724400"/>
          </a:xfrm>
        </p:spPr>
        <p:txBody>
          <a:bodyPr/>
          <a:lstStyle/>
          <a:p>
            <a:r>
              <a:rPr lang="en-US" sz="2400"/>
              <a:t>Brodsky: obese patients: difficult in mask ventilation </a:t>
            </a:r>
          </a:p>
          <a:p>
            <a:r>
              <a:rPr lang="en-US" sz="2400"/>
              <a:t>No difference in difficult intubation if properly positioned.</a:t>
            </a:r>
          </a:p>
          <a:p>
            <a:endParaRPr lang="en-US" sz="2400"/>
          </a:p>
          <a:p>
            <a:endParaRPr lang="en-US" sz="2400"/>
          </a:p>
        </p:txBody>
      </p:sp>
      <p:sp>
        <p:nvSpPr>
          <p:cNvPr id="325636" name="Rectangle 4"/>
          <p:cNvSpPr>
            <a:spLocks noChangeArrowheads="1"/>
          </p:cNvSpPr>
          <p:nvPr/>
        </p:nvSpPr>
        <p:spPr bwMode="auto">
          <a:xfrm>
            <a:off x="4479925" y="3048000"/>
            <a:ext cx="184150" cy="76200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eaLnBrk="1" hangingPunct="1"/>
            <a:endParaRPr lang="en-GB" sz="4400">
              <a:solidFill>
                <a:schemeClr val="tx2"/>
              </a:solidFill>
              <a:latin typeface="Arial" charset="0"/>
            </a:endParaRPr>
          </a:p>
        </p:txBody>
      </p:sp>
      <p:pic>
        <p:nvPicPr>
          <p:cNvPr id="325637" name="Picture 5"/>
          <p:cNvPicPr>
            <a:picLocks noChangeAspect="1" noChangeArrowheads="1"/>
          </p:cNvPicPr>
          <p:nvPr/>
        </p:nvPicPr>
        <p:blipFill>
          <a:blip r:embed="rId2"/>
          <a:srcRect/>
          <a:stretch>
            <a:fillRect/>
          </a:stretch>
        </p:blipFill>
        <p:spPr bwMode="auto">
          <a:xfrm>
            <a:off x="2411413" y="2708275"/>
            <a:ext cx="4716462" cy="3246438"/>
          </a:xfrm>
          <a:prstGeom prst="rect">
            <a:avLst/>
          </a:prstGeom>
          <a:noFill/>
        </p:spPr>
      </p:pic>
      <p:sp>
        <p:nvSpPr>
          <p:cNvPr id="325638" name="Text Box 6"/>
          <p:cNvSpPr txBox="1">
            <a:spLocks noChangeArrowheads="1"/>
          </p:cNvSpPr>
          <p:nvPr/>
        </p:nvSpPr>
        <p:spPr bwMode="auto">
          <a:xfrm>
            <a:off x="2663825" y="2781300"/>
            <a:ext cx="6588125" cy="177800"/>
          </a:xfrm>
          <a:prstGeom prst="rect">
            <a:avLst/>
          </a:prstGeom>
          <a:noFill/>
          <a:ln w="9525">
            <a:noFill/>
            <a:miter lim="800000"/>
            <a:headEnd/>
            <a:tailEnd/>
          </a:ln>
        </p:spPr>
        <p:txBody>
          <a:bodyPr lIns="0" tIns="0" rIns="0" bIns="0">
            <a:prstTxWarp prst="textNoShape">
              <a:avLst/>
            </a:prstTxWarp>
            <a:spAutoFit/>
          </a:bodyPr>
          <a:lstStyle/>
          <a:p>
            <a:pPr algn="l" eaLnBrk="1" hangingPunct="1">
              <a:lnSpc>
                <a:spcPct val="97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latin typeface="Arial" charset="0"/>
              </a:rPr>
              <a:t>Brodsky, J. B. et al. Anesth Analg 2003;96:1841-1842-a</a:t>
            </a:r>
          </a:p>
        </p:txBody>
      </p:sp>
      <p:sp>
        <p:nvSpPr>
          <p:cNvPr id="325639" name="Text Box 7"/>
          <p:cNvSpPr txBox="1">
            <a:spLocks noChangeArrowheads="1"/>
          </p:cNvSpPr>
          <p:nvPr/>
        </p:nvSpPr>
        <p:spPr bwMode="auto">
          <a:xfrm>
            <a:off x="0" y="6092825"/>
            <a:ext cx="9107488" cy="473075"/>
          </a:xfrm>
          <a:prstGeom prst="rect">
            <a:avLst/>
          </a:prstGeom>
          <a:noFill/>
          <a:ln w="9525">
            <a:noFill/>
            <a:miter lim="800000"/>
            <a:headEnd/>
            <a:tailEnd/>
          </a:ln>
        </p:spPr>
        <p:txBody>
          <a:bodyPr lIns="0" tIns="0" rIns="0" bIns="0" anchor="ctr" anchorCtr="1">
            <a:prstTxWarp prst="textNoShape">
              <a:avLst/>
            </a:prstTxWarp>
            <a:spAutoFit/>
          </a:bodyPr>
          <a:lstStyle/>
          <a:p>
            <a:pPr algn="ctr" eaLnBrk="1" hangingPunct="1">
              <a:lnSpc>
                <a:spcPct val="97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latin typeface="Arial" charset="0"/>
              </a:rPr>
              <a:t>Figure 1.</a:t>
            </a:r>
            <a:r>
              <a:rPr lang="en-GB" sz="1600" b="1">
                <a:latin typeface="Arial" charset="0"/>
              </a:rPr>
              <a:t> A morbidly obese patient will be in position for direct laryngoscopy when an imaginary horizontal line can be drawn from the sternal notch to the external auditory meatus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381000"/>
            <a:ext cx="8788400" cy="850900"/>
          </a:xfrm>
        </p:spPr>
        <p:txBody>
          <a:bodyPr anchor="ctr"/>
          <a:lstStyle/>
          <a:p>
            <a:pPr algn="ctr"/>
            <a:r>
              <a:rPr lang="en-GB" sz="3200" dirty="0"/>
              <a:t>Full decurarisation to TOF 90% is important for morbid obese patients</a:t>
            </a:r>
          </a:p>
        </p:txBody>
      </p:sp>
      <p:sp>
        <p:nvSpPr>
          <p:cNvPr id="4" name="Footer Placeholder 3"/>
          <p:cNvSpPr>
            <a:spLocks noGrp="1"/>
          </p:cNvSpPr>
          <p:nvPr>
            <p:ph type="ftr" sz="quarter" idx="11"/>
          </p:nvPr>
        </p:nvSpPr>
        <p:spPr/>
        <p:txBody>
          <a:bodyPr/>
          <a:lstStyle/>
          <a:p>
            <a:r>
              <a:rPr lang="en-US" dirty="0"/>
              <a:t>JPMulier Cape Bruges 27 1 2011</a:t>
            </a:r>
            <a:endParaRPr lang="en-GB" dirty="0"/>
          </a:p>
        </p:txBody>
      </p:sp>
      <p:sp>
        <p:nvSpPr>
          <p:cNvPr id="5" name="Slide Number Placeholder 4"/>
          <p:cNvSpPr>
            <a:spLocks noGrp="1"/>
          </p:cNvSpPr>
          <p:nvPr>
            <p:ph type="sldNum" sz="quarter" idx="12"/>
          </p:nvPr>
        </p:nvSpPr>
        <p:spPr/>
        <p:txBody>
          <a:bodyPr/>
          <a:lstStyle/>
          <a:p>
            <a:fld id="{5E82E258-15DF-7946-8560-5F94C43ACABA}" type="slidenum">
              <a:rPr lang="en-GB" smtClean="0"/>
              <a:pPr/>
              <a:t>12</a:t>
            </a:fld>
            <a:endParaRPr lang="en-GB" dirty="0"/>
          </a:p>
        </p:txBody>
      </p:sp>
      <p:pic>
        <p:nvPicPr>
          <p:cNvPr id="6" name="Picture 5" descr="DSC00617.JPG"/>
          <p:cNvPicPr>
            <a:picLocks noChangeAspect="1"/>
          </p:cNvPicPr>
          <p:nvPr/>
        </p:nvPicPr>
        <p:blipFill>
          <a:blip r:embed="rId2"/>
          <a:stretch>
            <a:fillRect/>
          </a:stretch>
        </p:blipFill>
        <p:spPr>
          <a:xfrm>
            <a:off x="177800" y="3495674"/>
            <a:ext cx="4483100" cy="3362325"/>
          </a:xfrm>
          <a:prstGeom prst="rect">
            <a:avLst/>
          </a:prstGeom>
        </p:spPr>
      </p:pic>
      <p:sp>
        <p:nvSpPr>
          <p:cNvPr id="3" name="Content Placeholder 2"/>
          <p:cNvSpPr>
            <a:spLocks noGrp="1"/>
          </p:cNvSpPr>
          <p:nvPr>
            <p:ph idx="1"/>
          </p:nvPr>
        </p:nvSpPr>
        <p:spPr>
          <a:xfrm>
            <a:off x="779463" y="1425388"/>
            <a:ext cx="8118007" cy="2524312"/>
          </a:xfrm>
        </p:spPr>
        <p:txBody>
          <a:bodyPr>
            <a:normAutofit fontScale="77500" lnSpcReduction="20000"/>
          </a:bodyPr>
          <a:lstStyle/>
          <a:p>
            <a:pPr marL="457200" indent="-457200"/>
            <a:r>
              <a:rPr lang="en-GB" sz="2400" dirty="0"/>
              <a:t>Increased work of breathing</a:t>
            </a:r>
          </a:p>
          <a:p>
            <a:pPr marL="752475" lvl="1" indent="-457200"/>
            <a:r>
              <a:rPr lang="en-GB" dirty="0"/>
              <a:t>Larger minute volume</a:t>
            </a:r>
          </a:p>
          <a:p>
            <a:pPr marL="752475" lvl="1" indent="-457200"/>
            <a:r>
              <a:rPr lang="en-GB" dirty="0"/>
              <a:t>High intra abdominal pressures</a:t>
            </a:r>
          </a:p>
          <a:p>
            <a:pPr marL="457200" indent="-457200"/>
            <a:r>
              <a:rPr lang="en-GB" dirty="0"/>
              <a:t>Insufficient force to breath</a:t>
            </a:r>
          </a:p>
          <a:p>
            <a:pPr marL="752475" lvl="1" indent="-457200"/>
            <a:r>
              <a:rPr lang="en-GB" dirty="0"/>
              <a:t>Less muscle</a:t>
            </a:r>
          </a:p>
          <a:p>
            <a:pPr marL="752475" lvl="1" indent="-457200"/>
            <a:r>
              <a:rPr lang="en-GB" dirty="0"/>
              <a:t>More friction</a:t>
            </a:r>
          </a:p>
          <a:p>
            <a:pPr marL="457200" indent="-457200"/>
            <a:r>
              <a:rPr lang="en-GB" dirty="0"/>
              <a:t>Sitting up at induction and at awakening helps</a:t>
            </a:r>
          </a:p>
        </p:txBody>
      </p:sp>
      <p:sp>
        <p:nvSpPr>
          <p:cNvPr id="8" name="Oval 7"/>
          <p:cNvSpPr/>
          <p:nvPr/>
        </p:nvSpPr>
        <p:spPr>
          <a:xfrm>
            <a:off x="5372100" y="4114800"/>
            <a:ext cx="381000" cy="114300"/>
          </a:xfrm>
          <a:prstGeom prst="ellipse">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p:cNvSpPr/>
          <p:nvPr/>
        </p:nvSpPr>
        <p:spPr>
          <a:xfrm>
            <a:off x="3330015" y="4457700"/>
            <a:ext cx="381000" cy="114300"/>
          </a:xfrm>
          <a:prstGeom prst="ellipse">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p:txBody>
          <a:bodyPr/>
          <a:lstStyle/>
          <a:p>
            <a:r>
              <a:rPr lang="en-US" smtClean="0"/>
              <a:t>JPM  9 9 2010  Anesthesie voor bariatrische heelk</a:t>
            </a:r>
            <a:endParaRPr lang="nl-NL"/>
          </a:p>
        </p:txBody>
      </p:sp>
      <p:sp>
        <p:nvSpPr>
          <p:cNvPr id="8" name="Slide Number Placeholder 4"/>
          <p:cNvSpPr>
            <a:spLocks noGrp="1"/>
          </p:cNvSpPr>
          <p:nvPr>
            <p:ph type="sldNum" sz="quarter" idx="12"/>
          </p:nvPr>
        </p:nvSpPr>
        <p:spPr/>
        <p:txBody>
          <a:bodyPr/>
          <a:lstStyle/>
          <a:p>
            <a:fld id="{21B23BE6-12C4-D64A-9E77-F728DCF212D0}" type="slidenum">
              <a:rPr lang="nl-NL"/>
              <a:pPr/>
              <a:t>13</a:t>
            </a:fld>
            <a:endParaRPr lang="nl-NL"/>
          </a:p>
        </p:txBody>
      </p:sp>
      <p:sp>
        <p:nvSpPr>
          <p:cNvPr id="360451" name="Text Box 3"/>
          <p:cNvSpPr txBox="1">
            <a:spLocks noChangeArrowheads="1"/>
          </p:cNvSpPr>
          <p:nvPr/>
        </p:nvSpPr>
        <p:spPr bwMode="auto">
          <a:xfrm>
            <a:off x="457200" y="6583363"/>
            <a:ext cx="2470150" cy="274637"/>
          </a:xfrm>
          <a:prstGeom prst="rect">
            <a:avLst/>
          </a:prstGeom>
          <a:noFill/>
          <a:ln w="9525">
            <a:noFill/>
            <a:miter lim="800000"/>
            <a:headEnd/>
            <a:tailEnd/>
          </a:ln>
        </p:spPr>
        <p:txBody>
          <a:bodyPr lIns="90000" tIns="46800" rIns="90000" bIns="46800">
            <a:prstTxWarp prst="textNoShape">
              <a:avLst/>
            </a:prstTxWarp>
            <a:spAutoFit/>
          </a:bodyPr>
          <a:lstStyle/>
          <a:p>
            <a:pPr algn="l" eaLnBrk="1" hangingPunct="1">
              <a:lnSpc>
                <a:spcPct val="97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latin typeface="Arial" charset="0"/>
              </a:rPr>
              <a:t>Copyright restrictions apply</a:t>
            </a:r>
            <a:r>
              <a:rPr lang="en-GB" sz="1200"/>
              <a:t>.</a:t>
            </a:r>
          </a:p>
        </p:txBody>
      </p:sp>
      <p:sp>
        <p:nvSpPr>
          <p:cNvPr id="360455" name="Rectangle 7"/>
          <p:cNvSpPr>
            <a:spLocks noGrp="1" noChangeArrowheads="1"/>
          </p:cNvSpPr>
          <p:nvPr>
            <p:ph type="title"/>
          </p:nvPr>
        </p:nvSpPr>
        <p:spPr>
          <a:xfrm>
            <a:off x="1255713" y="115888"/>
            <a:ext cx="7924800" cy="1066800"/>
          </a:xfrm>
        </p:spPr>
        <p:txBody>
          <a:bodyPr/>
          <a:lstStyle/>
          <a:p>
            <a:r>
              <a:rPr lang="nl-BE" sz="4000"/>
              <a:t>Intubation is not difficult if…</a:t>
            </a:r>
            <a:br>
              <a:rPr lang="nl-BE" sz="4000"/>
            </a:br>
            <a:r>
              <a:rPr lang="nl-BE" sz="2800"/>
              <a:t>difficult mask ventilation = difficult intubation</a:t>
            </a:r>
            <a:endParaRPr lang="en-US" sz="2800"/>
          </a:p>
        </p:txBody>
      </p:sp>
      <p:sp>
        <p:nvSpPr>
          <p:cNvPr id="360456" name="Rectangle 8"/>
          <p:cNvSpPr>
            <a:spLocks noGrp="1" noChangeArrowheads="1"/>
          </p:cNvSpPr>
          <p:nvPr>
            <p:ph type="body" idx="4294967295"/>
          </p:nvPr>
        </p:nvSpPr>
        <p:spPr>
          <a:xfrm>
            <a:off x="1219200" y="1676400"/>
            <a:ext cx="7924800" cy="4724400"/>
          </a:xfrm>
        </p:spPr>
        <p:txBody>
          <a:bodyPr/>
          <a:lstStyle/>
          <a:p>
            <a:r>
              <a:rPr lang="en-US" sz="2800">
                <a:solidFill>
                  <a:srgbClr val="FFFF00"/>
                </a:solidFill>
              </a:rPr>
              <a:t>Proper positioning</a:t>
            </a:r>
            <a:r>
              <a:rPr lang="en-US" sz="2800"/>
              <a:t> normalizes the risk of difficult intubation. ( Brodsky)</a:t>
            </a:r>
          </a:p>
          <a:p>
            <a:r>
              <a:rPr lang="nl-BE" sz="2800"/>
              <a:t>Trachea pharyngeal alignment by</a:t>
            </a:r>
          </a:p>
          <a:p>
            <a:pPr lvl="1"/>
            <a:r>
              <a:rPr lang="nl-BE" sz="2400"/>
              <a:t>Head pillow</a:t>
            </a:r>
          </a:p>
          <a:p>
            <a:pPr lvl="1"/>
            <a:r>
              <a:rPr lang="nl-BE" sz="2400"/>
              <a:t>Thorax elevation</a:t>
            </a:r>
            <a:endParaRPr lang="en-US" sz="2400"/>
          </a:p>
          <a:p>
            <a:r>
              <a:rPr lang="en-US" sz="2800"/>
              <a:t>Use of an </a:t>
            </a:r>
            <a:r>
              <a:rPr lang="en-US" sz="2800">
                <a:solidFill>
                  <a:srgbClr val="FFFF00"/>
                </a:solidFill>
              </a:rPr>
              <a:t>inflatable pillow, safety bird </a:t>
            </a:r>
            <a:r>
              <a:rPr lang="en-US" sz="2800"/>
              <a:t>is simple and effective to rotate thoracic column.</a:t>
            </a:r>
          </a:p>
          <a:p>
            <a:endParaRPr lang="en-US" sz="2800"/>
          </a:p>
          <a:p>
            <a:pPr>
              <a:buFont typeface="Wingdings" charset="2"/>
              <a:buNone/>
            </a:pPr>
            <a:r>
              <a:rPr lang="en-US" sz="3600" b="1"/>
              <a:t>Mask ventilation is more difficult</a:t>
            </a:r>
          </a:p>
        </p:txBody>
      </p:sp>
      <p:sp>
        <p:nvSpPr>
          <p:cNvPr id="360457" name="Line 9"/>
          <p:cNvSpPr>
            <a:spLocks noChangeShapeType="1"/>
          </p:cNvSpPr>
          <p:nvPr/>
        </p:nvSpPr>
        <p:spPr bwMode="auto">
          <a:xfrm flipH="1">
            <a:off x="5651500" y="836613"/>
            <a:ext cx="73025" cy="288925"/>
          </a:xfrm>
          <a:prstGeom prst="line">
            <a:avLst/>
          </a:prstGeom>
          <a:noFill/>
          <a:ln w="38100" cap="sq">
            <a:solidFill>
              <a:schemeClr val="tx1"/>
            </a:solidFill>
            <a:round/>
            <a:headEnd type="none" w="sm" len="sm"/>
            <a:tailEnd type="none" w="sm" len="sm"/>
          </a:ln>
          <a:effectLst/>
        </p:spPr>
        <p:txBody>
          <a:bodyPr wrap="none">
            <a:prstTxWarp prst="textNoShape">
              <a:avLst/>
            </a:prstTxWarp>
          </a:bodyPr>
          <a:lstStyle/>
          <a:p>
            <a:endParaRPr lang="en-US"/>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8" name="Slide Number Placeholder 5"/>
          <p:cNvSpPr>
            <a:spLocks noGrp="1"/>
          </p:cNvSpPr>
          <p:nvPr>
            <p:ph type="sldNum" sz="quarter" idx="12"/>
          </p:nvPr>
        </p:nvSpPr>
        <p:spPr/>
        <p:txBody>
          <a:bodyPr/>
          <a:lstStyle/>
          <a:p>
            <a:fld id="{EEE03609-AE3A-3141-9BE6-9E3B1767FAFE}" type="slidenum">
              <a:rPr lang="nl-NL"/>
              <a:pPr/>
              <a:t>14</a:t>
            </a:fld>
            <a:endParaRPr lang="nl-NL"/>
          </a:p>
        </p:txBody>
      </p:sp>
      <p:sp>
        <p:nvSpPr>
          <p:cNvPr id="531458" name="Rectangle 2"/>
          <p:cNvSpPr>
            <a:spLocks noGrp="1" noChangeArrowheads="1"/>
          </p:cNvSpPr>
          <p:nvPr>
            <p:ph type="title"/>
          </p:nvPr>
        </p:nvSpPr>
        <p:spPr>
          <a:xfrm>
            <a:off x="1219200" y="152400"/>
            <a:ext cx="8177213" cy="1066800"/>
          </a:xfrm>
        </p:spPr>
        <p:txBody>
          <a:bodyPr/>
          <a:lstStyle/>
          <a:p>
            <a:r>
              <a:rPr lang="en-US" sz="3600"/>
              <a:t>Is mask ventilation safe in morbid obese patients?</a:t>
            </a:r>
          </a:p>
        </p:txBody>
      </p:sp>
      <p:sp>
        <p:nvSpPr>
          <p:cNvPr id="531459" name="Rectangle 3"/>
          <p:cNvSpPr>
            <a:spLocks noGrp="1" noChangeArrowheads="1"/>
          </p:cNvSpPr>
          <p:nvPr>
            <p:ph type="body" idx="1"/>
          </p:nvPr>
        </p:nvSpPr>
        <p:spPr/>
        <p:txBody>
          <a:bodyPr/>
          <a:lstStyle/>
          <a:p>
            <a:endParaRPr lang="en-US"/>
          </a:p>
        </p:txBody>
      </p:sp>
      <p:pic>
        <p:nvPicPr>
          <p:cNvPr id="531461" name="Picture 5" descr="gastro esophageal barrier pressure"/>
          <p:cNvPicPr>
            <a:picLocks noChangeAspect="1" noChangeArrowheads="1"/>
          </p:cNvPicPr>
          <p:nvPr/>
        </p:nvPicPr>
        <p:blipFill>
          <a:blip r:embed="rId2"/>
          <a:srcRect/>
          <a:stretch>
            <a:fillRect/>
          </a:stretch>
        </p:blipFill>
        <p:spPr bwMode="auto">
          <a:xfrm>
            <a:off x="1295401" y="1268413"/>
            <a:ext cx="7086600" cy="4438650"/>
          </a:xfrm>
          <a:prstGeom prst="rect">
            <a:avLst/>
          </a:prstGeom>
          <a:noFill/>
        </p:spPr>
      </p:pic>
      <p:sp>
        <p:nvSpPr>
          <p:cNvPr id="531462" name="Text Box 6"/>
          <p:cNvSpPr txBox="1">
            <a:spLocks noChangeArrowheads="1"/>
          </p:cNvSpPr>
          <p:nvPr/>
        </p:nvSpPr>
        <p:spPr bwMode="auto">
          <a:xfrm>
            <a:off x="263525" y="5445125"/>
            <a:ext cx="8880475" cy="1127125"/>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l"/>
            <a:r>
              <a:rPr lang="en-US" b="1"/>
              <a:t>A deLeon </a:t>
            </a:r>
          </a:p>
          <a:p>
            <a:pPr algn="l"/>
            <a:r>
              <a:rPr lang="en-US" sz="2000"/>
              <a:t>Body position and esophageal sphincter pressures in obese patients during anesthesia </a:t>
            </a:r>
          </a:p>
          <a:p>
            <a:pPr algn="l"/>
            <a:r>
              <a:rPr lang="en-US"/>
              <a:t>Acta Anesth Scand 2010</a:t>
            </a:r>
          </a:p>
        </p:txBody>
      </p:sp>
      <p:grpSp>
        <p:nvGrpSpPr>
          <p:cNvPr id="9" name="Group 5"/>
          <p:cNvGrpSpPr>
            <a:grpSpLocks/>
          </p:cNvGrpSpPr>
          <p:nvPr/>
        </p:nvGrpSpPr>
        <p:grpSpPr bwMode="auto">
          <a:xfrm rot="-1880242">
            <a:off x="4205399" y="4656744"/>
            <a:ext cx="1871662" cy="287337"/>
            <a:chOff x="2064" y="890"/>
            <a:chExt cx="1179" cy="181"/>
          </a:xfrm>
        </p:grpSpPr>
        <p:sp>
          <p:nvSpPr>
            <p:cNvPr id="10" name="Line 6"/>
            <p:cNvSpPr>
              <a:spLocks noChangeShapeType="1"/>
            </p:cNvSpPr>
            <p:nvPr/>
          </p:nvSpPr>
          <p:spPr bwMode="auto">
            <a:xfrm>
              <a:off x="2064" y="1071"/>
              <a:ext cx="1179" cy="0"/>
            </a:xfrm>
            <a:prstGeom prst="line">
              <a:avLst/>
            </a:prstGeom>
            <a:noFill/>
            <a:ln w="57150">
              <a:solidFill>
                <a:schemeClr val="tx1"/>
              </a:solidFill>
              <a:round/>
              <a:headEnd/>
              <a:tailEnd/>
            </a:ln>
          </p:spPr>
          <p:txBody>
            <a:bodyPr>
              <a:prstTxWarp prst="textNoShape">
                <a:avLst/>
              </a:prstTxWarp>
            </a:bodyPr>
            <a:lstStyle/>
            <a:p>
              <a:endParaRPr lang="en-US"/>
            </a:p>
          </p:txBody>
        </p:sp>
        <p:sp>
          <p:nvSpPr>
            <p:cNvPr id="11" name="Oval 7"/>
            <p:cNvSpPr>
              <a:spLocks noChangeArrowheads="1"/>
            </p:cNvSpPr>
            <p:nvPr/>
          </p:nvSpPr>
          <p:spPr bwMode="auto">
            <a:xfrm>
              <a:off x="2562" y="935"/>
              <a:ext cx="545" cy="13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2" name="Oval 8"/>
            <p:cNvSpPr>
              <a:spLocks noChangeArrowheads="1"/>
            </p:cNvSpPr>
            <p:nvPr/>
          </p:nvSpPr>
          <p:spPr bwMode="auto">
            <a:xfrm>
              <a:off x="3016" y="890"/>
              <a:ext cx="226" cy="181"/>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3" name="Oval 9"/>
            <p:cNvSpPr>
              <a:spLocks noChangeArrowheads="1"/>
            </p:cNvSpPr>
            <p:nvPr/>
          </p:nvSpPr>
          <p:spPr bwMode="auto">
            <a:xfrm>
              <a:off x="2110" y="981"/>
              <a:ext cx="589" cy="9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grpSp>
      <p:grpSp>
        <p:nvGrpSpPr>
          <p:cNvPr id="14" name="Group 5"/>
          <p:cNvGrpSpPr>
            <a:grpSpLocks/>
          </p:cNvGrpSpPr>
          <p:nvPr/>
        </p:nvGrpSpPr>
        <p:grpSpPr bwMode="auto">
          <a:xfrm rot="2048863">
            <a:off x="6701101" y="4691540"/>
            <a:ext cx="1871662" cy="287337"/>
            <a:chOff x="2064" y="890"/>
            <a:chExt cx="1179" cy="181"/>
          </a:xfrm>
        </p:grpSpPr>
        <p:sp>
          <p:nvSpPr>
            <p:cNvPr id="15" name="Line 6"/>
            <p:cNvSpPr>
              <a:spLocks noChangeShapeType="1"/>
            </p:cNvSpPr>
            <p:nvPr/>
          </p:nvSpPr>
          <p:spPr bwMode="auto">
            <a:xfrm>
              <a:off x="2064" y="1071"/>
              <a:ext cx="1179" cy="0"/>
            </a:xfrm>
            <a:prstGeom prst="line">
              <a:avLst/>
            </a:prstGeom>
            <a:noFill/>
            <a:ln w="57150">
              <a:solidFill>
                <a:schemeClr val="tx1"/>
              </a:solidFill>
              <a:round/>
              <a:headEnd/>
              <a:tailEnd/>
            </a:ln>
          </p:spPr>
          <p:txBody>
            <a:bodyPr>
              <a:prstTxWarp prst="textNoShape">
                <a:avLst/>
              </a:prstTxWarp>
            </a:bodyPr>
            <a:lstStyle/>
            <a:p>
              <a:endParaRPr lang="en-US"/>
            </a:p>
          </p:txBody>
        </p:sp>
        <p:sp>
          <p:nvSpPr>
            <p:cNvPr id="16" name="Oval 7"/>
            <p:cNvSpPr>
              <a:spLocks noChangeArrowheads="1"/>
            </p:cNvSpPr>
            <p:nvPr/>
          </p:nvSpPr>
          <p:spPr bwMode="auto">
            <a:xfrm>
              <a:off x="2562" y="935"/>
              <a:ext cx="545" cy="13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7" name="Oval 8"/>
            <p:cNvSpPr>
              <a:spLocks noChangeArrowheads="1"/>
            </p:cNvSpPr>
            <p:nvPr/>
          </p:nvSpPr>
          <p:spPr bwMode="auto">
            <a:xfrm>
              <a:off x="3016" y="890"/>
              <a:ext cx="226" cy="181"/>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8" name="Oval 9"/>
            <p:cNvSpPr>
              <a:spLocks noChangeArrowheads="1"/>
            </p:cNvSpPr>
            <p:nvPr/>
          </p:nvSpPr>
          <p:spPr bwMode="auto">
            <a:xfrm>
              <a:off x="2110" y="981"/>
              <a:ext cx="589" cy="9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grpSp>
      <p:grpSp>
        <p:nvGrpSpPr>
          <p:cNvPr id="19" name="Group 5"/>
          <p:cNvGrpSpPr>
            <a:grpSpLocks/>
          </p:cNvGrpSpPr>
          <p:nvPr/>
        </p:nvGrpSpPr>
        <p:grpSpPr bwMode="auto">
          <a:xfrm>
            <a:off x="1905000" y="4876800"/>
            <a:ext cx="1871662" cy="287337"/>
            <a:chOff x="2064" y="890"/>
            <a:chExt cx="1179" cy="181"/>
          </a:xfrm>
        </p:grpSpPr>
        <p:sp>
          <p:nvSpPr>
            <p:cNvPr id="20" name="Line 6"/>
            <p:cNvSpPr>
              <a:spLocks noChangeShapeType="1"/>
            </p:cNvSpPr>
            <p:nvPr/>
          </p:nvSpPr>
          <p:spPr bwMode="auto">
            <a:xfrm>
              <a:off x="2064" y="1071"/>
              <a:ext cx="1179" cy="0"/>
            </a:xfrm>
            <a:prstGeom prst="line">
              <a:avLst/>
            </a:prstGeom>
            <a:noFill/>
            <a:ln w="57150">
              <a:solidFill>
                <a:schemeClr val="tx1"/>
              </a:solidFill>
              <a:round/>
              <a:headEnd/>
              <a:tailEnd/>
            </a:ln>
          </p:spPr>
          <p:txBody>
            <a:bodyPr>
              <a:prstTxWarp prst="textNoShape">
                <a:avLst/>
              </a:prstTxWarp>
            </a:bodyPr>
            <a:lstStyle/>
            <a:p>
              <a:endParaRPr lang="en-US"/>
            </a:p>
          </p:txBody>
        </p:sp>
        <p:sp>
          <p:nvSpPr>
            <p:cNvPr id="21" name="Oval 7"/>
            <p:cNvSpPr>
              <a:spLocks noChangeArrowheads="1"/>
            </p:cNvSpPr>
            <p:nvPr/>
          </p:nvSpPr>
          <p:spPr bwMode="auto">
            <a:xfrm>
              <a:off x="2562" y="935"/>
              <a:ext cx="545" cy="13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22" name="Oval 8"/>
            <p:cNvSpPr>
              <a:spLocks noChangeArrowheads="1"/>
            </p:cNvSpPr>
            <p:nvPr/>
          </p:nvSpPr>
          <p:spPr bwMode="auto">
            <a:xfrm>
              <a:off x="3016" y="890"/>
              <a:ext cx="226" cy="181"/>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23" name="Oval 9"/>
            <p:cNvSpPr>
              <a:spLocks noChangeArrowheads="1"/>
            </p:cNvSpPr>
            <p:nvPr/>
          </p:nvSpPr>
          <p:spPr bwMode="auto">
            <a:xfrm>
              <a:off x="2110" y="981"/>
              <a:ext cx="589" cy="9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8"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19" name="Slide Number Placeholder 5"/>
          <p:cNvSpPr>
            <a:spLocks noGrp="1"/>
          </p:cNvSpPr>
          <p:nvPr>
            <p:ph type="sldNum" sz="quarter" idx="12"/>
          </p:nvPr>
        </p:nvSpPr>
        <p:spPr/>
        <p:txBody>
          <a:bodyPr/>
          <a:lstStyle/>
          <a:p>
            <a:fld id="{38A0B5AB-7062-1F4E-933A-DEC0132023D0}" type="slidenum">
              <a:rPr lang="nl-NL"/>
              <a:pPr/>
              <a:t>15</a:t>
            </a:fld>
            <a:endParaRPr lang="nl-NL"/>
          </a:p>
        </p:txBody>
      </p:sp>
      <p:pic>
        <p:nvPicPr>
          <p:cNvPr id="339970" name="Picture 2" descr="IMG_2474"/>
          <p:cNvPicPr>
            <a:picLocks noChangeAspect="1" noChangeArrowheads="1"/>
          </p:cNvPicPr>
          <p:nvPr/>
        </p:nvPicPr>
        <p:blipFill>
          <a:blip r:embed="rId4">
            <a:lum bright="40000" contrast="-40000"/>
          </a:blip>
          <a:srcRect/>
          <a:stretch>
            <a:fillRect/>
          </a:stretch>
        </p:blipFill>
        <p:spPr bwMode="auto">
          <a:xfrm>
            <a:off x="0" y="0"/>
            <a:ext cx="9144000" cy="6856413"/>
          </a:xfrm>
          <a:prstGeom prst="rect">
            <a:avLst/>
          </a:prstGeom>
          <a:noFill/>
        </p:spPr>
      </p:pic>
      <p:grpSp>
        <p:nvGrpSpPr>
          <p:cNvPr id="339971" name="Group 3"/>
          <p:cNvGrpSpPr>
            <a:grpSpLocks/>
          </p:cNvGrpSpPr>
          <p:nvPr/>
        </p:nvGrpSpPr>
        <p:grpSpPr bwMode="auto">
          <a:xfrm>
            <a:off x="-36513" y="-26988"/>
            <a:ext cx="9144001" cy="6858001"/>
            <a:chOff x="-23" y="-17"/>
            <a:chExt cx="5760" cy="4320"/>
          </a:xfrm>
        </p:grpSpPr>
        <p:grpSp>
          <p:nvGrpSpPr>
            <p:cNvPr id="339972" name="Group 4"/>
            <p:cNvGrpSpPr>
              <a:grpSpLocks/>
            </p:cNvGrpSpPr>
            <p:nvPr/>
          </p:nvGrpSpPr>
          <p:grpSpPr bwMode="auto">
            <a:xfrm>
              <a:off x="-23" y="-17"/>
              <a:ext cx="5760" cy="4320"/>
              <a:chOff x="0" y="0"/>
              <a:chExt cx="5760" cy="4320"/>
            </a:xfrm>
          </p:grpSpPr>
          <p:pic>
            <p:nvPicPr>
              <p:cNvPr id="339973" name="Picture 5" descr="IMG_2475"/>
              <p:cNvPicPr>
                <a:picLocks noChangeAspect="1" noChangeArrowheads="1"/>
              </p:cNvPicPr>
              <p:nvPr/>
            </p:nvPicPr>
            <p:blipFill>
              <a:blip r:embed="rId5">
                <a:lum bright="26000" contrast="-14000"/>
              </a:blip>
              <a:srcRect/>
              <a:stretch>
                <a:fillRect/>
              </a:stretch>
            </p:blipFill>
            <p:spPr bwMode="auto">
              <a:xfrm>
                <a:off x="0" y="0"/>
                <a:ext cx="5760" cy="4320"/>
              </a:xfrm>
              <a:prstGeom prst="rect">
                <a:avLst/>
              </a:prstGeom>
              <a:noFill/>
              <a:ln w="9525">
                <a:noFill/>
                <a:miter lim="800000"/>
                <a:headEnd/>
                <a:tailEnd/>
              </a:ln>
            </p:spPr>
          </p:pic>
          <p:sp>
            <p:nvSpPr>
              <p:cNvPr id="339974" name="Freeform 6"/>
              <p:cNvSpPr>
                <a:spLocks/>
              </p:cNvSpPr>
              <p:nvPr/>
            </p:nvSpPr>
            <p:spPr bwMode="auto">
              <a:xfrm>
                <a:off x="1292" y="73"/>
                <a:ext cx="3130" cy="1407"/>
              </a:xfrm>
              <a:custGeom>
                <a:avLst/>
                <a:gdLst/>
                <a:ahLst/>
                <a:cxnLst>
                  <a:cxn ang="0">
                    <a:pos x="3130" y="409"/>
                  </a:cxn>
                  <a:cxn ang="0">
                    <a:pos x="2813" y="681"/>
                  </a:cxn>
                  <a:cxn ang="0">
                    <a:pos x="2450" y="953"/>
                  </a:cxn>
                  <a:cxn ang="0">
                    <a:pos x="2178" y="1225"/>
                  </a:cxn>
                  <a:cxn ang="0">
                    <a:pos x="1815" y="1407"/>
                  </a:cxn>
                  <a:cxn ang="0">
                    <a:pos x="1407" y="1407"/>
                  </a:cxn>
                  <a:cxn ang="0">
                    <a:pos x="1089" y="1361"/>
                  </a:cxn>
                  <a:cxn ang="0">
                    <a:pos x="363" y="772"/>
                  </a:cxn>
                  <a:cxn ang="0">
                    <a:pos x="0" y="0"/>
                  </a:cxn>
                </a:cxnLst>
                <a:rect l="0" t="0" r="r" b="b"/>
                <a:pathLst>
                  <a:path w="3130" h="1407">
                    <a:moveTo>
                      <a:pt x="3130" y="409"/>
                    </a:moveTo>
                    <a:lnTo>
                      <a:pt x="2813" y="681"/>
                    </a:lnTo>
                    <a:lnTo>
                      <a:pt x="2450" y="953"/>
                    </a:lnTo>
                    <a:lnTo>
                      <a:pt x="2178" y="1225"/>
                    </a:lnTo>
                    <a:lnTo>
                      <a:pt x="1815" y="1407"/>
                    </a:lnTo>
                    <a:lnTo>
                      <a:pt x="1407" y="1407"/>
                    </a:lnTo>
                    <a:lnTo>
                      <a:pt x="1089" y="1361"/>
                    </a:lnTo>
                    <a:lnTo>
                      <a:pt x="363" y="772"/>
                    </a:lnTo>
                    <a:lnTo>
                      <a:pt x="0" y="0"/>
                    </a:lnTo>
                  </a:path>
                </a:pathLst>
              </a:custGeom>
              <a:noFill/>
              <a:ln w="25400">
                <a:solidFill>
                  <a:srgbClr val="FFFF00"/>
                </a:solidFill>
                <a:round/>
                <a:headEnd/>
                <a:tailEnd/>
              </a:ln>
              <a:effectLst/>
            </p:spPr>
            <p:txBody>
              <a:bodyPr>
                <a:prstTxWarp prst="textNoShape">
                  <a:avLst/>
                </a:prstTxWarp>
              </a:bodyPr>
              <a:lstStyle/>
              <a:p>
                <a:endParaRPr lang="en-US"/>
              </a:p>
            </p:txBody>
          </p:sp>
        </p:grpSp>
        <p:sp>
          <p:nvSpPr>
            <p:cNvPr id="339975" name="Freeform 7"/>
            <p:cNvSpPr>
              <a:spLocks/>
            </p:cNvSpPr>
            <p:nvPr/>
          </p:nvSpPr>
          <p:spPr bwMode="auto">
            <a:xfrm>
              <a:off x="1565" y="-17"/>
              <a:ext cx="2721" cy="2177"/>
            </a:xfrm>
            <a:custGeom>
              <a:avLst/>
              <a:gdLst/>
              <a:ahLst/>
              <a:cxnLst>
                <a:cxn ang="0">
                  <a:pos x="2721" y="544"/>
                </a:cxn>
                <a:cxn ang="0">
                  <a:pos x="2131" y="1406"/>
                </a:cxn>
                <a:cxn ang="0">
                  <a:pos x="1905" y="1723"/>
                </a:cxn>
                <a:cxn ang="0">
                  <a:pos x="1542" y="2177"/>
                </a:cxn>
                <a:cxn ang="0">
                  <a:pos x="1270" y="2132"/>
                </a:cxn>
                <a:cxn ang="0">
                  <a:pos x="907" y="1769"/>
                </a:cxn>
                <a:cxn ang="0">
                  <a:pos x="499" y="862"/>
                </a:cxn>
                <a:cxn ang="0">
                  <a:pos x="181" y="227"/>
                </a:cxn>
                <a:cxn ang="0">
                  <a:pos x="0" y="0"/>
                </a:cxn>
              </a:cxnLst>
              <a:rect l="0" t="0" r="r" b="b"/>
              <a:pathLst>
                <a:path w="2721" h="2177">
                  <a:moveTo>
                    <a:pt x="2721" y="544"/>
                  </a:moveTo>
                  <a:lnTo>
                    <a:pt x="2131" y="1406"/>
                  </a:lnTo>
                  <a:lnTo>
                    <a:pt x="1905" y="1723"/>
                  </a:lnTo>
                  <a:lnTo>
                    <a:pt x="1542" y="2177"/>
                  </a:lnTo>
                  <a:lnTo>
                    <a:pt x="1270" y="2132"/>
                  </a:lnTo>
                  <a:lnTo>
                    <a:pt x="907" y="1769"/>
                  </a:lnTo>
                  <a:lnTo>
                    <a:pt x="499" y="862"/>
                  </a:lnTo>
                  <a:lnTo>
                    <a:pt x="181" y="227"/>
                  </a:lnTo>
                  <a:lnTo>
                    <a:pt x="0" y="0"/>
                  </a:lnTo>
                </a:path>
              </a:pathLst>
            </a:custGeom>
            <a:noFill/>
            <a:ln w="38100">
              <a:solidFill>
                <a:srgbClr val="FF0000"/>
              </a:solidFill>
              <a:round/>
              <a:headEnd/>
              <a:tailEnd/>
            </a:ln>
            <a:effectLst/>
          </p:spPr>
          <p:txBody>
            <a:bodyPr>
              <a:prstTxWarp prst="textNoShape">
                <a:avLst/>
              </a:prstTxWarp>
            </a:bodyPr>
            <a:lstStyle/>
            <a:p>
              <a:endParaRPr lang="en-US"/>
            </a:p>
          </p:txBody>
        </p:sp>
      </p:grpSp>
      <p:sp>
        <p:nvSpPr>
          <p:cNvPr id="339976" name="Rectangle 8"/>
          <p:cNvSpPr>
            <a:spLocks noGrp="1" noChangeArrowheads="1"/>
          </p:cNvSpPr>
          <p:nvPr>
            <p:ph type="title"/>
          </p:nvPr>
        </p:nvSpPr>
        <p:spPr>
          <a:xfrm>
            <a:off x="-252413" y="0"/>
            <a:ext cx="9396413" cy="633413"/>
          </a:xfrm>
        </p:spPr>
        <p:txBody>
          <a:bodyPr/>
          <a:lstStyle/>
          <a:p>
            <a:r>
              <a:rPr lang="en-US" sz="3600"/>
              <a:t>Sterno mental distance without safety bird</a:t>
            </a:r>
          </a:p>
        </p:txBody>
      </p:sp>
      <p:sp>
        <p:nvSpPr>
          <p:cNvPr id="339977" name="Freeform 9"/>
          <p:cNvSpPr>
            <a:spLocks/>
          </p:cNvSpPr>
          <p:nvPr/>
        </p:nvSpPr>
        <p:spPr bwMode="auto">
          <a:xfrm>
            <a:off x="2484438" y="-26988"/>
            <a:ext cx="4319587" cy="3455988"/>
          </a:xfrm>
          <a:custGeom>
            <a:avLst/>
            <a:gdLst/>
            <a:ahLst/>
            <a:cxnLst>
              <a:cxn ang="0">
                <a:pos x="2721" y="544"/>
              </a:cxn>
              <a:cxn ang="0">
                <a:pos x="2131" y="1406"/>
              </a:cxn>
              <a:cxn ang="0">
                <a:pos x="1905" y="1723"/>
              </a:cxn>
              <a:cxn ang="0">
                <a:pos x="1542" y="2177"/>
              </a:cxn>
              <a:cxn ang="0">
                <a:pos x="1270" y="2132"/>
              </a:cxn>
              <a:cxn ang="0">
                <a:pos x="907" y="1769"/>
              </a:cxn>
              <a:cxn ang="0">
                <a:pos x="499" y="862"/>
              </a:cxn>
              <a:cxn ang="0">
                <a:pos x="181" y="227"/>
              </a:cxn>
              <a:cxn ang="0">
                <a:pos x="0" y="0"/>
              </a:cxn>
            </a:cxnLst>
            <a:rect l="0" t="0" r="r" b="b"/>
            <a:pathLst>
              <a:path w="2721" h="2177">
                <a:moveTo>
                  <a:pt x="2721" y="544"/>
                </a:moveTo>
                <a:lnTo>
                  <a:pt x="2131" y="1406"/>
                </a:lnTo>
                <a:lnTo>
                  <a:pt x="1905" y="1723"/>
                </a:lnTo>
                <a:lnTo>
                  <a:pt x="1542" y="2177"/>
                </a:lnTo>
                <a:lnTo>
                  <a:pt x="1270" y="2132"/>
                </a:lnTo>
                <a:lnTo>
                  <a:pt x="907" y="1769"/>
                </a:lnTo>
                <a:lnTo>
                  <a:pt x="499" y="862"/>
                </a:lnTo>
                <a:lnTo>
                  <a:pt x="181" y="227"/>
                </a:lnTo>
                <a:lnTo>
                  <a:pt x="0" y="0"/>
                </a:lnTo>
              </a:path>
            </a:pathLst>
          </a:custGeom>
          <a:noFill/>
          <a:ln w="38100">
            <a:solidFill>
              <a:srgbClr val="FF0000"/>
            </a:solidFill>
            <a:round/>
            <a:headEnd/>
            <a:tailEnd/>
          </a:ln>
          <a:effectLst/>
        </p:spPr>
        <p:txBody>
          <a:bodyPr>
            <a:prstTxWarp prst="textNoShape">
              <a:avLst/>
            </a:prstTxWarp>
          </a:bodyPr>
          <a:lstStyle/>
          <a:p>
            <a:endParaRPr lang="en-US"/>
          </a:p>
        </p:txBody>
      </p:sp>
      <p:sp>
        <p:nvSpPr>
          <p:cNvPr id="339978" name="Text Box 10"/>
          <p:cNvSpPr txBox="1">
            <a:spLocks noChangeArrowheads="1"/>
          </p:cNvSpPr>
          <p:nvPr/>
        </p:nvSpPr>
        <p:spPr bwMode="auto">
          <a:xfrm>
            <a:off x="5292725" y="3573463"/>
            <a:ext cx="3536950" cy="1552575"/>
          </a:xfrm>
          <a:prstGeom prst="rect">
            <a:avLst/>
          </a:prstGeom>
          <a:solidFill>
            <a:srgbClr val="969696">
              <a:alpha val="30000"/>
            </a:srgbClr>
          </a:solidFill>
          <a:ln w="9525">
            <a:noFill/>
            <a:miter lim="800000"/>
            <a:headEnd/>
            <a:tailEnd/>
          </a:ln>
          <a:effectLst/>
        </p:spPr>
        <p:txBody>
          <a:bodyPr wrap="none">
            <a:prstTxWarp prst="textNoShape">
              <a:avLst/>
            </a:prstTxWarp>
            <a:spAutoFit/>
          </a:bodyPr>
          <a:lstStyle/>
          <a:p>
            <a:pPr algn="l" eaLnBrk="1" hangingPunct="1"/>
            <a:r>
              <a:rPr lang="nl-BE" b="1">
                <a:latin typeface="Arial" charset="0"/>
              </a:rPr>
              <a:t>Sterno mental distance</a:t>
            </a:r>
            <a:endParaRPr lang="en-US" b="1">
              <a:solidFill>
                <a:srgbClr val="FF0000"/>
              </a:solidFill>
              <a:latin typeface="Arial" charset="0"/>
            </a:endParaRPr>
          </a:p>
          <a:p>
            <a:pPr algn="l" eaLnBrk="1" hangingPunct="1"/>
            <a:endParaRPr lang="nl-BE" b="1">
              <a:solidFill>
                <a:srgbClr val="FF0000"/>
              </a:solidFill>
              <a:latin typeface="Arial" charset="0"/>
            </a:endParaRPr>
          </a:p>
          <a:p>
            <a:pPr algn="l" eaLnBrk="1" hangingPunct="1"/>
            <a:r>
              <a:rPr lang="nl-BE" b="1">
                <a:solidFill>
                  <a:srgbClr val="FF0000"/>
                </a:solidFill>
                <a:latin typeface="Arial" charset="0"/>
              </a:rPr>
              <a:t>Normal position</a:t>
            </a:r>
          </a:p>
          <a:p>
            <a:pPr algn="l" eaLnBrk="1" hangingPunct="1"/>
            <a:r>
              <a:rPr lang="nl-BE" b="1">
                <a:solidFill>
                  <a:srgbClr val="FFFF00"/>
                </a:solidFill>
                <a:latin typeface="Arial" charset="0"/>
              </a:rPr>
              <a:t>Use of inflatable pillow</a:t>
            </a:r>
          </a:p>
        </p:txBody>
      </p:sp>
      <p:sp>
        <p:nvSpPr>
          <p:cNvPr id="339979" name="Line 11"/>
          <p:cNvSpPr>
            <a:spLocks noChangeShapeType="1"/>
          </p:cNvSpPr>
          <p:nvPr/>
        </p:nvSpPr>
        <p:spPr bwMode="auto">
          <a:xfrm flipV="1">
            <a:off x="2987675" y="908050"/>
            <a:ext cx="3816350" cy="720725"/>
          </a:xfrm>
          <a:prstGeom prst="line">
            <a:avLst/>
          </a:prstGeom>
          <a:noFill/>
          <a:ln w="50800">
            <a:solidFill>
              <a:srgbClr val="FFFF00"/>
            </a:solidFill>
            <a:round/>
            <a:headEnd type="diamond" w="med" len="med"/>
            <a:tailEnd type="diamond" w="med" len="med"/>
          </a:ln>
          <a:effectLst/>
        </p:spPr>
        <p:txBody>
          <a:bodyPr>
            <a:prstTxWarp prst="textNoShape">
              <a:avLst/>
            </a:prstTxWarp>
          </a:bodyPr>
          <a:lstStyle/>
          <a:p>
            <a:endParaRPr lang="en-US"/>
          </a:p>
        </p:txBody>
      </p:sp>
      <p:sp>
        <p:nvSpPr>
          <p:cNvPr id="339980" name="Line 12"/>
          <p:cNvSpPr>
            <a:spLocks noChangeShapeType="1"/>
          </p:cNvSpPr>
          <p:nvPr/>
        </p:nvSpPr>
        <p:spPr bwMode="auto">
          <a:xfrm flipV="1">
            <a:off x="3563938" y="1125538"/>
            <a:ext cx="3095625" cy="576262"/>
          </a:xfrm>
          <a:prstGeom prst="line">
            <a:avLst/>
          </a:prstGeom>
          <a:noFill/>
          <a:ln w="50800">
            <a:solidFill>
              <a:srgbClr val="FF0000"/>
            </a:solidFill>
            <a:round/>
            <a:headEnd type="diamond" w="med" len="med"/>
            <a:tailEnd type="diamond" w="med" len="med"/>
          </a:ln>
          <a:effectLst/>
        </p:spPr>
        <p:txBody>
          <a:bodyPr>
            <a:prstTxWarp prst="textNoShape">
              <a:avLst/>
            </a:prstTxWarp>
          </a:bodyPr>
          <a:lstStyle/>
          <a:p>
            <a:endParaRPr lang="en-US"/>
          </a:p>
        </p:txBody>
      </p:sp>
      <p:sp>
        <p:nvSpPr>
          <p:cNvPr id="339981" name="Rectangle 13"/>
          <p:cNvSpPr>
            <a:spLocks noChangeArrowheads="1"/>
          </p:cNvSpPr>
          <p:nvPr/>
        </p:nvSpPr>
        <p:spPr bwMode="auto">
          <a:xfrm>
            <a:off x="0" y="6256338"/>
            <a:ext cx="7877175" cy="531812"/>
          </a:xfrm>
          <a:prstGeom prst="rect">
            <a:avLst/>
          </a:prstGeom>
          <a:noFill/>
          <a:ln w="9525">
            <a:noFill/>
            <a:miter lim="800000"/>
            <a:headEnd/>
            <a:tailEnd/>
          </a:ln>
          <a:effectLst/>
        </p:spPr>
        <p:txBody>
          <a:bodyPr wrap="none">
            <a:prstTxWarp prst="textNoShape">
              <a:avLst/>
            </a:prstTxWarp>
            <a:spAutoFit/>
          </a:bodyPr>
          <a:lstStyle/>
          <a:p>
            <a:pPr algn="l" eaLnBrk="1" hangingPunct="1">
              <a:lnSpc>
                <a:spcPct val="80000"/>
              </a:lnSpc>
              <a:spcBef>
                <a:spcPct val="20000"/>
              </a:spcBef>
              <a:buFontTx/>
              <a:buChar char="•"/>
            </a:pPr>
            <a:r>
              <a:rPr lang="en-US" sz="1600">
                <a:solidFill>
                  <a:schemeClr val="accent2"/>
                </a:solidFill>
                <a:latin typeface="Arial" charset="0"/>
              </a:rPr>
              <a:t>Mulier J.P., Dillemans B. Intubation time with and without inflatable intubation device </a:t>
            </a:r>
          </a:p>
          <a:p>
            <a:pPr algn="l" eaLnBrk="1" hangingPunct="1">
              <a:lnSpc>
                <a:spcPct val="80000"/>
              </a:lnSpc>
              <a:spcBef>
                <a:spcPct val="20000"/>
              </a:spcBef>
            </a:pPr>
            <a:r>
              <a:rPr lang="en-US" sz="1600">
                <a:solidFill>
                  <a:schemeClr val="accent2"/>
                </a:solidFill>
                <a:latin typeface="Arial" charset="0"/>
              </a:rPr>
              <a:t>Eur J Anesthesia 2007 Suppl</a:t>
            </a:r>
          </a:p>
        </p:txBody>
      </p:sp>
      <p:sp>
        <p:nvSpPr>
          <p:cNvPr id="339982" name="Rectangle 14"/>
          <p:cNvSpPr>
            <a:spLocks noChangeArrowheads="1"/>
          </p:cNvSpPr>
          <p:nvPr/>
        </p:nvSpPr>
        <p:spPr bwMode="auto">
          <a:xfrm>
            <a:off x="5795963" y="188913"/>
            <a:ext cx="647700" cy="360362"/>
          </a:xfrm>
          <a:prstGeom prst="rect">
            <a:avLst/>
          </a:prstGeom>
          <a:solidFill>
            <a:srgbClr val="808080"/>
          </a:solidFill>
          <a:ln w="9525">
            <a:noFill/>
            <a:miter lim="800000"/>
            <a:headEnd/>
            <a:tailEnd/>
          </a:ln>
          <a:effectLst/>
        </p:spPr>
        <p:txBody>
          <a:bodyPr wrap="none" anchor="ctr">
            <a:prstTxWarp prst="textNoShape">
              <a:avLst/>
            </a:prstTxWarp>
          </a:bodyPr>
          <a:lstStyle/>
          <a:p>
            <a:endParaRPr lang="en-US"/>
          </a:p>
        </p:txBody>
      </p:sp>
      <p:sp>
        <p:nvSpPr>
          <p:cNvPr id="339983" name="Oval 15"/>
          <p:cNvSpPr>
            <a:spLocks noChangeArrowheads="1"/>
          </p:cNvSpPr>
          <p:nvPr/>
        </p:nvSpPr>
        <p:spPr bwMode="auto">
          <a:xfrm>
            <a:off x="395288" y="4292600"/>
            <a:ext cx="36004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339984" name="Oval 16"/>
          <p:cNvSpPr>
            <a:spLocks noChangeArrowheads="1"/>
          </p:cNvSpPr>
          <p:nvPr/>
        </p:nvSpPr>
        <p:spPr bwMode="auto">
          <a:xfrm>
            <a:off x="395288" y="3573463"/>
            <a:ext cx="3600450" cy="1295400"/>
          </a:xfrm>
          <a:prstGeom prst="ellipse">
            <a:avLst/>
          </a:prstGeom>
          <a:solidFill>
            <a:srgbClr val="FFFF00"/>
          </a:solidFill>
          <a:ln w="9525">
            <a:solidFill>
              <a:schemeClr val="tx1"/>
            </a:solid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971"/>
                                        </p:tgtEl>
                                        <p:attrNameLst>
                                          <p:attrName>style.visibility</p:attrName>
                                        </p:attrNameLst>
                                      </p:cBhvr>
                                      <p:to>
                                        <p:strVal val="visible"/>
                                      </p:to>
                                    </p:set>
                                    <p:animEffect transition="in" filter="fade">
                                      <p:cBhvr>
                                        <p:cTn id="7" dur="2000"/>
                                        <p:tgtEl>
                                          <p:spTgt spid="33997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9982"/>
                                        </p:tgtEl>
                                        <p:attrNameLst>
                                          <p:attrName>style.visibility</p:attrName>
                                        </p:attrNameLst>
                                      </p:cBhvr>
                                      <p:to>
                                        <p:strVal val="visible"/>
                                      </p:to>
                                    </p:set>
                                    <p:animEffect transition="in" filter="blinds(horizontal)">
                                      <p:cBhvr>
                                        <p:cTn id="10" dur="500"/>
                                        <p:tgtEl>
                                          <p:spTgt spid="339982"/>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339984"/>
                                        </p:tgtEl>
                                        <p:attrNameLst>
                                          <p:attrName>style.visibility</p:attrName>
                                        </p:attrNameLst>
                                      </p:cBhvr>
                                      <p:to>
                                        <p:strVal val="visible"/>
                                      </p:to>
                                    </p:set>
                                    <p:anim calcmode="lin" valueType="num">
                                      <p:cBhvr>
                                        <p:cTn id="13" dur="1000" fill="hold"/>
                                        <p:tgtEl>
                                          <p:spTgt spid="339984"/>
                                        </p:tgtEl>
                                        <p:attrNameLst>
                                          <p:attrName>ppt_w</p:attrName>
                                        </p:attrNameLst>
                                      </p:cBhvr>
                                      <p:tavLst>
                                        <p:tav tm="0">
                                          <p:val>
                                            <p:strVal val="#ppt_w*0.70"/>
                                          </p:val>
                                        </p:tav>
                                        <p:tav tm="100000">
                                          <p:val>
                                            <p:strVal val="#ppt_w"/>
                                          </p:val>
                                        </p:tav>
                                      </p:tavLst>
                                    </p:anim>
                                    <p:anim calcmode="lin" valueType="num">
                                      <p:cBhvr>
                                        <p:cTn id="14" dur="1000" fill="hold"/>
                                        <p:tgtEl>
                                          <p:spTgt spid="339984"/>
                                        </p:tgtEl>
                                        <p:attrNameLst>
                                          <p:attrName>ppt_h</p:attrName>
                                        </p:attrNameLst>
                                      </p:cBhvr>
                                      <p:tavLst>
                                        <p:tav tm="0">
                                          <p:val>
                                            <p:strVal val="#ppt_h"/>
                                          </p:val>
                                        </p:tav>
                                        <p:tav tm="100000">
                                          <p:val>
                                            <p:strVal val="#ppt_h"/>
                                          </p:val>
                                        </p:tav>
                                      </p:tavLst>
                                    </p:anim>
                                    <p:animEffect transition="in" filter="fade">
                                      <p:cBhvr>
                                        <p:cTn id="15" dur="1000"/>
                                        <p:tgtEl>
                                          <p:spTgt spid="339984"/>
                                        </p:tgtEl>
                                      </p:cBhvr>
                                    </p:animEffect>
                                  </p:childTnLst>
                                  <p:subTnLst>
                                    <p:audio>
                                      <p:cMediaNode vol="74000">
                                        <p:cTn display="0" masterRel="sameClick">
                                          <p:stCondLst>
                                            <p:cond evt="begin" delay="0">
                                              <p:tn val="11"/>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82" grpId="0" animBg="1"/>
      <p:bldP spid="339984"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8" name="Slide Number Placeholder 5"/>
          <p:cNvSpPr>
            <a:spLocks noGrp="1"/>
          </p:cNvSpPr>
          <p:nvPr>
            <p:ph type="sldNum" sz="quarter" idx="12"/>
          </p:nvPr>
        </p:nvSpPr>
        <p:spPr/>
        <p:txBody>
          <a:bodyPr/>
          <a:lstStyle/>
          <a:p>
            <a:fld id="{107699C4-397A-FF40-B71D-236955FE10A9}" type="slidenum">
              <a:rPr lang="nl-NL"/>
              <a:pPr/>
              <a:t>16</a:t>
            </a:fld>
            <a:endParaRPr lang="nl-NL"/>
          </a:p>
        </p:txBody>
      </p:sp>
      <p:sp>
        <p:nvSpPr>
          <p:cNvPr id="342018" name="Rectangle 2"/>
          <p:cNvSpPr>
            <a:spLocks noGrp="1" noChangeArrowheads="1"/>
          </p:cNvSpPr>
          <p:nvPr>
            <p:ph type="title"/>
          </p:nvPr>
        </p:nvSpPr>
        <p:spPr/>
        <p:txBody>
          <a:bodyPr/>
          <a:lstStyle/>
          <a:p>
            <a:r>
              <a:rPr lang="nl-BE" sz="4000">
                <a:solidFill>
                  <a:schemeClr val="bg1"/>
                </a:solidFill>
              </a:rPr>
              <a:t>Effect of inflating safety bird on SM distance vs BMI</a:t>
            </a:r>
            <a:endParaRPr lang="en-US" sz="4000">
              <a:solidFill>
                <a:schemeClr val="bg1"/>
              </a:solidFill>
            </a:endParaRPr>
          </a:p>
        </p:txBody>
      </p:sp>
      <p:sp>
        <p:nvSpPr>
          <p:cNvPr id="342019" name="Rectangle 3"/>
          <p:cNvSpPr>
            <a:spLocks noGrp="1" noChangeArrowheads="1"/>
          </p:cNvSpPr>
          <p:nvPr>
            <p:ph type="body" idx="1"/>
          </p:nvPr>
        </p:nvSpPr>
        <p:spPr/>
        <p:txBody>
          <a:bodyPr/>
          <a:lstStyle/>
          <a:p>
            <a:endParaRPr lang="en-GB"/>
          </a:p>
        </p:txBody>
      </p:sp>
      <p:pic>
        <p:nvPicPr>
          <p:cNvPr id="342020" name="Picture 4"/>
          <p:cNvPicPr>
            <a:picLocks noChangeAspect="1" noChangeArrowheads="1"/>
          </p:cNvPicPr>
          <p:nvPr/>
        </p:nvPicPr>
        <p:blipFill>
          <a:blip r:embed="rId3"/>
          <a:srcRect/>
          <a:stretch>
            <a:fillRect/>
          </a:stretch>
        </p:blipFill>
        <p:spPr bwMode="auto">
          <a:xfrm>
            <a:off x="107950" y="1468438"/>
            <a:ext cx="9072563" cy="5389562"/>
          </a:xfrm>
          <a:prstGeom prst="rect">
            <a:avLst/>
          </a:prstGeom>
          <a:noFill/>
          <a:ln w="9525">
            <a:noFill/>
            <a:miter lim="800000"/>
            <a:headEnd/>
            <a:tailEnd/>
          </a:ln>
        </p:spPr>
      </p:pic>
      <p:sp>
        <p:nvSpPr>
          <p:cNvPr id="342021" name="Rectangle 5"/>
          <p:cNvSpPr>
            <a:spLocks noChangeArrowheads="1"/>
          </p:cNvSpPr>
          <p:nvPr/>
        </p:nvSpPr>
        <p:spPr bwMode="auto">
          <a:xfrm>
            <a:off x="184150" y="6256338"/>
            <a:ext cx="8564563" cy="531812"/>
          </a:xfrm>
          <a:prstGeom prst="rect">
            <a:avLst/>
          </a:prstGeom>
          <a:noFill/>
          <a:ln w="9525">
            <a:noFill/>
            <a:miter lim="800000"/>
            <a:headEnd/>
            <a:tailEnd/>
          </a:ln>
          <a:effectLst/>
        </p:spPr>
        <p:txBody>
          <a:bodyPr wrap="none">
            <a:prstTxWarp prst="textNoShape">
              <a:avLst/>
            </a:prstTxWarp>
            <a:spAutoFit/>
          </a:bodyPr>
          <a:lstStyle/>
          <a:p>
            <a:pPr algn="l" eaLnBrk="1" hangingPunct="1">
              <a:lnSpc>
                <a:spcPct val="80000"/>
              </a:lnSpc>
              <a:spcBef>
                <a:spcPct val="20000"/>
              </a:spcBef>
              <a:buFontTx/>
              <a:buChar char="•"/>
            </a:pPr>
            <a:r>
              <a:rPr lang="en-US" sz="1600">
                <a:solidFill>
                  <a:schemeClr val="accent2"/>
                </a:solidFill>
                <a:latin typeface="Arial" charset="0"/>
              </a:rPr>
              <a:t>Mulier J.P., Dillemans B. Sternomental distance with and without inflatable intubation device </a:t>
            </a:r>
          </a:p>
          <a:p>
            <a:pPr algn="l" eaLnBrk="1" hangingPunct="1">
              <a:lnSpc>
                <a:spcPct val="80000"/>
              </a:lnSpc>
              <a:spcBef>
                <a:spcPct val="20000"/>
              </a:spcBef>
            </a:pPr>
            <a:r>
              <a:rPr lang="en-US" sz="1600">
                <a:solidFill>
                  <a:schemeClr val="accent2"/>
                </a:solidFill>
                <a:latin typeface="Arial" charset="0"/>
              </a:rPr>
              <a:t>Am Soc  Anesthesia 2006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5" name="Slide Number Placeholder 5"/>
          <p:cNvSpPr>
            <a:spLocks noGrp="1"/>
          </p:cNvSpPr>
          <p:nvPr>
            <p:ph type="sldNum" sz="quarter" idx="12"/>
          </p:nvPr>
        </p:nvSpPr>
        <p:spPr/>
        <p:txBody>
          <a:bodyPr/>
          <a:lstStyle/>
          <a:p>
            <a:fld id="{AEF3F83A-0D0F-8242-8C27-4A79B6ACB848}" type="slidenum">
              <a:rPr lang="nl-NL"/>
              <a:pPr/>
              <a:t>17</a:t>
            </a:fld>
            <a:endParaRPr lang="nl-NL"/>
          </a:p>
        </p:txBody>
      </p:sp>
      <p:sp>
        <p:nvSpPr>
          <p:cNvPr id="83970" name="Rectangle 2"/>
          <p:cNvSpPr>
            <a:spLocks noGrp="1" noChangeArrowheads="1"/>
          </p:cNvSpPr>
          <p:nvPr>
            <p:ph type="title"/>
          </p:nvPr>
        </p:nvSpPr>
        <p:spPr>
          <a:xfrm>
            <a:off x="3200400" y="152400"/>
            <a:ext cx="5943600" cy="1066800"/>
          </a:xfrm>
        </p:spPr>
        <p:txBody>
          <a:bodyPr/>
          <a:lstStyle/>
          <a:p>
            <a:r>
              <a:rPr lang="en-US" sz="3200" dirty="0"/>
              <a:t>Is mask ventilation safe in morbid obese patients?</a:t>
            </a:r>
          </a:p>
        </p:txBody>
      </p:sp>
      <p:sp>
        <p:nvSpPr>
          <p:cNvPr id="83971" name="Rectangle 3"/>
          <p:cNvSpPr>
            <a:spLocks noGrp="1" noChangeArrowheads="1"/>
          </p:cNvSpPr>
          <p:nvPr>
            <p:ph type="body" idx="1"/>
          </p:nvPr>
        </p:nvSpPr>
        <p:spPr>
          <a:xfrm>
            <a:off x="1905000" y="2057400"/>
            <a:ext cx="6705600" cy="4343400"/>
          </a:xfrm>
        </p:spPr>
        <p:txBody>
          <a:bodyPr/>
          <a:lstStyle/>
          <a:p>
            <a:r>
              <a:rPr lang="en-US" sz="2000" dirty="0"/>
              <a:t>Intra abdominal pressure correlates with BMI</a:t>
            </a:r>
          </a:p>
          <a:p>
            <a:pPr lvl="1"/>
            <a:r>
              <a:rPr lang="en-US" sz="2000" dirty="0"/>
              <a:t>J P </a:t>
            </a:r>
            <a:r>
              <a:rPr lang="en-US" sz="2000" dirty="0" err="1"/>
              <a:t>Mulier</a:t>
            </a:r>
            <a:r>
              <a:rPr lang="en-US" sz="2000" dirty="0"/>
              <a:t> EJA 2009</a:t>
            </a:r>
          </a:p>
          <a:p>
            <a:r>
              <a:rPr lang="en-US" sz="2000" dirty="0"/>
              <a:t>Abnormal reflux scores correlates with BMI</a:t>
            </a:r>
          </a:p>
          <a:p>
            <a:pPr lvl="1"/>
            <a:r>
              <a:rPr lang="en-US" sz="2000" dirty="0"/>
              <a:t>Fisher B. </a:t>
            </a:r>
            <a:r>
              <a:rPr lang="en-US" sz="2000" i="1" dirty="0"/>
              <a:t>Dig </a:t>
            </a:r>
            <a:r>
              <a:rPr lang="en-US" sz="2000" i="1" dirty="0" err="1"/>
              <a:t>Dis</a:t>
            </a:r>
            <a:r>
              <a:rPr lang="en-US" sz="2000" i="1" dirty="0"/>
              <a:t> Sci. 1999</a:t>
            </a:r>
            <a:r>
              <a:rPr lang="en-US" sz="2000" dirty="0"/>
              <a:t> </a:t>
            </a:r>
            <a:endParaRPr lang="en-US" sz="2000" dirty="0" smtClean="0"/>
          </a:p>
          <a:p>
            <a:r>
              <a:rPr lang="en-US" sz="2000" dirty="0" smtClean="0"/>
              <a:t>But, LES </a:t>
            </a:r>
            <a:r>
              <a:rPr lang="en-US" sz="2000" dirty="0"/>
              <a:t>pressure </a:t>
            </a:r>
            <a:r>
              <a:rPr lang="en-US" sz="2000" dirty="0" smtClean="0"/>
              <a:t>increases faster </a:t>
            </a:r>
            <a:r>
              <a:rPr lang="en-US" sz="2000" dirty="0"/>
              <a:t>than</a:t>
            </a:r>
            <a:r>
              <a:rPr lang="en-US" sz="2000" dirty="0" smtClean="0"/>
              <a:t> gastric pressure: </a:t>
            </a:r>
            <a:r>
              <a:rPr lang="en-US" sz="1800" dirty="0" smtClean="0"/>
              <a:t>active </a:t>
            </a:r>
            <a:r>
              <a:rPr lang="en-US" sz="1800" dirty="0"/>
              <a:t>contraction at the </a:t>
            </a:r>
            <a:r>
              <a:rPr lang="en-US" sz="1800" dirty="0" err="1"/>
              <a:t>esophagogastric</a:t>
            </a:r>
            <a:r>
              <a:rPr lang="en-US" sz="1800" dirty="0"/>
              <a:t> junction </a:t>
            </a:r>
            <a:endParaRPr lang="en-US" sz="2000" dirty="0"/>
          </a:p>
          <a:p>
            <a:pPr lvl="1"/>
            <a:r>
              <a:rPr lang="en-US" sz="2000" dirty="0"/>
              <a:t>R </a:t>
            </a:r>
            <a:r>
              <a:rPr lang="en-US" sz="2000" dirty="0" err="1"/>
              <a:t>Mittal</a:t>
            </a:r>
            <a:r>
              <a:rPr lang="en-US" sz="2000" dirty="0"/>
              <a:t> </a:t>
            </a:r>
            <a:r>
              <a:rPr lang="en-US" sz="2000" i="1" dirty="0"/>
              <a:t>Am J </a:t>
            </a:r>
            <a:r>
              <a:rPr lang="en-US" sz="2000" i="1" dirty="0" err="1"/>
              <a:t>Physiol</a:t>
            </a:r>
            <a:r>
              <a:rPr lang="en-US" sz="2000" i="1" dirty="0"/>
              <a:t> </a:t>
            </a:r>
            <a:r>
              <a:rPr lang="en-US" sz="2000" i="1" dirty="0" err="1"/>
              <a:t>Gastrointest</a:t>
            </a:r>
            <a:r>
              <a:rPr lang="en-US" sz="2000" i="1" dirty="0"/>
              <a:t> Liver </a:t>
            </a:r>
            <a:r>
              <a:rPr lang="en-US" sz="2000" i="1" dirty="0" err="1"/>
              <a:t>Physiol</a:t>
            </a:r>
            <a:r>
              <a:rPr lang="en-US" sz="2000" dirty="0"/>
              <a:t> </a:t>
            </a:r>
            <a:r>
              <a:rPr lang="en-US" sz="2000" dirty="0" smtClean="0"/>
              <a:t>1990</a:t>
            </a:r>
          </a:p>
          <a:p>
            <a:r>
              <a:rPr lang="en-US" sz="2000" dirty="0" smtClean="0"/>
              <a:t>Even after fasting is gastric content not zero</a:t>
            </a:r>
            <a:endParaRPr 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disinfection</a:t>
            </a:r>
            <a:endParaRPr lang="en-US" dirty="0"/>
          </a:p>
        </p:txBody>
      </p:sp>
      <p:sp>
        <p:nvSpPr>
          <p:cNvPr id="3" name="Content Placeholder 2"/>
          <p:cNvSpPr>
            <a:spLocks noGrp="1"/>
          </p:cNvSpPr>
          <p:nvPr>
            <p:ph idx="1"/>
          </p:nvPr>
        </p:nvSpPr>
        <p:spPr/>
        <p:txBody>
          <a:bodyPr/>
          <a:lstStyle/>
          <a:p>
            <a:r>
              <a:rPr lang="en-US" sz="2400" dirty="0" smtClean="0"/>
              <a:t>Non sterile intubation conditions</a:t>
            </a:r>
          </a:p>
          <a:p>
            <a:r>
              <a:rPr lang="en-US" sz="2400" dirty="0" smtClean="0"/>
              <a:t>Oral decontamination for prevention of pneumonia in mechanically ventilated adults: systematic review and meta-analysis.</a:t>
            </a:r>
          </a:p>
          <a:p>
            <a:pPr lvl="1"/>
            <a:r>
              <a:rPr lang="en-US" sz="2000" dirty="0" smtClean="0"/>
              <a:t>E Chan. BMJ 2007; </a:t>
            </a:r>
            <a:r>
              <a:rPr lang="en-US" sz="2000" dirty="0" err="1" smtClean="0"/>
              <a:t>doi</a:t>
            </a:r>
            <a:r>
              <a:rPr lang="en-US" sz="2000" dirty="0" smtClean="0"/>
              <a:t>: 10:1136/bmj.39136.528160 </a:t>
            </a:r>
          </a:p>
          <a:p>
            <a:pPr lvl="2"/>
            <a:r>
              <a:rPr lang="en-US" sz="1600" dirty="0" smtClean="0"/>
              <a:t>Oral decontamination reduces incidence of VAP</a:t>
            </a:r>
          </a:p>
          <a:p>
            <a:pPr lvl="2"/>
            <a:r>
              <a:rPr lang="en-US" sz="1600" dirty="0" smtClean="0"/>
              <a:t>Neither AB nor anti septic oral decontamination reduces overall mortality of </a:t>
            </a:r>
            <a:r>
              <a:rPr lang="en-US" sz="1600" dirty="0" err="1" smtClean="0"/>
              <a:t>mech</a:t>
            </a:r>
            <a:r>
              <a:rPr lang="en-US" sz="1600" dirty="0" smtClean="0"/>
              <a:t> </a:t>
            </a:r>
            <a:r>
              <a:rPr lang="en-US" sz="1600" dirty="0" err="1" smtClean="0"/>
              <a:t>ventil</a:t>
            </a:r>
            <a:r>
              <a:rPr lang="en-US" sz="1600" dirty="0" smtClean="0"/>
              <a:t> or stay in intensive care.</a:t>
            </a:r>
          </a:p>
          <a:p>
            <a:r>
              <a:rPr lang="en-US" sz="2400" dirty="0" smtClean="0"/>
              <a:t>Gargling with </a:t>
            </a:r>
            <a:r>
              <a:rPr lang="en-US" sz="2400" dirty="0" err="1" smtClean="0"/>
              <a:t>povidone</a:t>
            </a:r>
            <a:r>
              <a:rPr lang="en-US" sz="2400" dirty="0" smtClean="0"/>
              <a:t>-iodine reduces the transport of bacteria during oral intubation. </a:t>
            </a:r>
          </a:p>
          <a:p>
            <a:pPr lvl="1"/>
            <a:r>
              <a:rPr lang="en-US" sz="2000" dirty="0" smtClean="0"/>
              <a:t>O Junichi. Can J </a:t>
            </a:r>
            <a:r>
              <a:rPr lang="en-US" sz="2000" dirty="0" err="1" smtClean="0"/>
              <a:t>Anaesth</a:t>
            </a:r>
            <a:r>
              <a:rPr lang="en-US" sz="2000" dirty="0" smtClean="0"/>
              <a:t> 2004; 51: 932-6</a:t>
            </a:r>
          </a:p>
          <a:p>
            <a:r>
              <a:rPr lang="en-US" sz="2400" dirty="0" smtClean="0"/>
              <a:t>Teeth brushing 5 </a:t>
            </a:r>
            <a:r>
              <a:rPr lang="en-US" sz="2400" dirty="0" err="1" smtClean="0"/>
              <a:t>x</a:t>
            </a:r>
            <a:r>
              <a:rPr lang="en-US" sz="2400" dirty="0" smtClean="0"/>
              <a:t> Day pre op reduces mortality</a:t>
            </a:r>
          </a:p>
          <a:p>
            <a:pPr lvl="2"/>
            <a:r>
              <a:rPr lang="nl-NL" sz="1600" dirty="0" smtClean="0"/>
              <a:t>Y </a:t>
            </a:r>
            <a:r>
              <a:rPr lang="nl-NL" sz="1600" dirty="0" err="1" smtClean="0"/>
              <a:t>Akutsu</a:t>
            </a:r>
            <a:r>
              <a:rPr lang="nl-NL" sz="1600" dirty="0" smtClean="0"/>
              <a:t>. </a:t>
            </a:r>
            <a:r>
              <a:rPr lang="nl-NL" sz="1600" dirty="0" err="1" smtClean="0"/>
              <a:t>Surgery</a:t>
            </a:r>
            <a:r>
              <a:rPr lang="nl-NL" sz="1600" dirty="0" smtClean="0"/>
              <a:t> 2010; 147: 497</a:t>
            </a:r>
            <a:endParaRPr lang="en-US" sz="1600" dirty="0" smtClean="0"/>
          </a:p>
        </p:txBody>
      </p:sp>
      <p:sp>
        <p:nvSpPr>
          <p:cNvPr id="4" name="Footer Placeholder 3"/>
          <p:cNvSpPr>
            <a:spLocks noGrp="1"/>
          </p:cNvSpPr>
          <p:nvPr>
            <p:ph type="ftr" sz="quarter" idx="11"/>
          </p:nvPr>
        </p:nvSpPr>
        <p:spPr/>
        <p:txBody>
          <a:bodyPr/>
          <a:lstStyle/>
          <a:p>
            <a:r>
              <a:rPr lang="en-US" smtClean="0"/>
              <a:t>JPM  9 9 2010  Anesthesie voor bariatrische heelk</a:t>
            </a:r>
            <a:endParaRPr lang="nl-NL"/>
          </a:p>
        </p:txBody>
      </p:sp>
      <p:sp>
        <p:nvSpPr>
          <p:cNvPr id="5" name="Slide Number Placeholder 4"/>
          <p:cNvSpPr>
            <a:spLocks noGrp="1"/>
          </p:cNvSpPr>
          <p:nvPr>
            <p:ph type="sldNum" sz="quarter" idx="12"/>
          </p:nvPr>
        </p:nvSpPr>
        <p:spPr/>
        <p:txBody>
          <a:bodyPr/>
          <a:lstStyle/>
          <a:p>
            <a:fld id="{5DAFD5A6-8301-B149-9CDD-C8B8EA27B0FD}" type="slidenum">
              <a:rPr lang="nl-NL" smtClean="0"/>
              <a:pPr/>
              <a:t>18</a:t>
            </a:fld>
            <a:endParaRPr lang="nl-NL"/>
          </a:p>
        </p:txBody>
      </p:sp>
      <p:sp>
        <p:nvSpPr>
          <p:cNvPr id="9" name="Rectangle 8"/>
          <p:cNvSpPr/>
          <p:nvPr/>
        </p:nvSpPr>
        <p:spPr bwMode="auto">
          <a:xfrm>
            <a:off x="533400" y="457200"/>
            <a:ext cx="381000" cy="7620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10" name="Rectangle 9"/>
          <p:cNvSpPr/>
          <p:nvPr/>
        </p:nvSpPr>
        <p:spPr bwMode="auto">
          <a:xfrm>
            <a:off x="8229600" y="685800"/>
            <a:ext cx="381000" cy="7620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9" name="Content Placeholder 8"/>
          <p:cNvGraphicFramePr>
            <a:graphicFrameLocks noGrp="1"/>
          </p:cNvGraphicFramePr>
          <p:nvPr>
            <p:ph idx="1"/>
          </p:nvPr>
        </p:nvGraphicFramePr>
        <p:xfrm>
          <a:off x="1219200" y="1676400"/>
          <a:ext cx="73914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r>
              <a:rPr lang="en-US" smtClean="0"/>
              <a:t>JPM  9 9 2010  Anesthesie voor bariatrische heelk</a:t>
            </a:r>
            <a:endParaRPr lang="nl-NL"/>
          </a:p>
        </p:txBody>
      </p:sp>
      <p:sp>
        <p:nvSpPr>
          <p:cNvPr id="5" name="Slide Number Placeholder 4"/>
          <p:cNvSpPr>
            <a:spLocks noGrp="1"/>
          </p:cNvSpPr>
          <p:nvPr>
            <p:ph type="sldNum" sz="quarter" idx="12"/>
          </p:nvPr>
        </p:nvSpPr>
        <p:spPr/>
        <p:txBody>
          <a:bodyPr/>
          <a:lstStyle/>
          <a:p>
            <a:fld id="{5DAFD5A6-8301-B149-9CDD-C8B8EA27B0FD}" type="slidenum">
              <a:rPr lang="nl-NL" smtClean="0"/>
              <a:pPr/>
              <a:t>19</a:t>
            </a:fld>
            <a:endParaRPr lang="nl-NL"/>
          </a:p>
        </p:txBody>
      </p:sp>
      <p:pic>
        <p:nvPicPr>
          <p:cNvPr id="6" name="Picture 5"/>
          <p:cNvPicPr>
            <a:picLocks noChangeAspect="1"/>
          </p:cNvPicPr>
          <p:nvPr/>
        </p:nvPicPr>
        <p:blipFill>
          <a:blip r:embed="rId3"/>
          <a:stretch>
            <a:fillRect/>
          </a:stretch>
        </p:blipFill>
        <p:spPr>
          <a:xfrm>
            <a:off x="9144000" y="1828800"/>
            <a:ext cx="2971800" cy="2806700"/>
          </a:xfrm>
          <a:prstGeom prst="rect">
            <a:avLst/>
          </a:prstGeom>
        </p:spPr>
      </p:pic>
      <p:pic>
        <p:nvPicPr>
          <p:cNvPr id="7" name="Picture 6"/>
          <p:cNvPicPr>
            <a:picLocks noChangeAspect="1"/>
          </p:cNvPicPr>
          <p:nvPr/>
        </p:nvPicPr>
        <p:blipFill>
          <a:blip r:embed="rId4"/>
          <a:stretch>
            <a:fillRect/>
          </a:stretch>
        </p:blipFill>
        <p:spPr>
          <a:xfrm>
            <a:off x="2984500" y="0"/>
            <a:ext cx="6159500" cy="2286000"/>
          </a:xfrm>
          <a:prstGeom prst="rect">
            <a:avLst/>
          </a:prstGeom>
        </p:spPr>
      </p:pic>
      <p:pic>
        <p:nvPicPr>
          <p:cNvPr id="8" name="Picture 7"/>
          <p:cNvPicPr>
            <a:picLocks noChangeAspect="1"/>
          </p:cNvPicPr>
          <p:nvPr/>
        </p:nvPicPr>
        <p:blipFill>
          <a:blip r:embed="rId5"/>
          <a:stretch>
            <a:fillRect/>
          </a:stretch>
        </p:blipFill>
        <p:spPr>
          <a:xfrm>
            <a:off x="6553200" y="2362200"/>
            <a:ext cx="2108200" cy="165100"/>
          </a:xfrm>
          <a:prstGeom prst="rect">
            <a:avLst/>
          </a:prstGeom>
        </p:spPr>
      </p:pic>
      <p:sp>
        <p:nvSpPr>
          <p:cNvPr id="10" name="TextBox 9"/>
          <p:cNvSpPr txBox="1"/>
          <p:nvPr/>
        </p:nvSpPr>
        <p:spPr>
          <a:xfrm rot="16200000">
            <a:off x="-405980" y="3606380"/>
            <a:ext cx="2645225" cy="461665"/>
          </a:xfrm>
          <a:prstGeom prst="rect">
            <a:avLst/>
          </a:prstGeom>
          <a:noFill/>
        </p:spPr>
        <p:txBody>
          <a:bodyPr wrap="none" rtlCol="0">
            <a:spAutoFit/>
          </a:bodyPr>
          <a:lstStyle/>
          <a:p>
            <a:r>
              <a:rPr lang="en-US" dirty="0" smtClean="0"/>
              <a:t>Number of patients</a:t>
            </a:r>
            <a:endParaRPr lang="en-US" dirty="0"/>
          </a:p>
        </p:txBody>
      </p:sp>
      <p:sp>
        <p:nvSpPr>
          <p:cNvPr id="11" name="TextBox 10"/>
          <p:cNvSpPr txBox="1"/>
          <p:nvPr/>
        </p:nvSpPr>
        <p:spPr>
          <a:xfrm>
            <a:off x="6390792" y="2819400"/>
            <a:ext cx="2279582" cy="400110"/>
          </a:xfrm>
          <a:prstGeom prst="rect">
            <a:avLst/>
          </a:prstGeom>
          <a:noFill/>
        </p:spPr>
        <p:txBody>
          <a:bodyPr wrap="none" rtlCol="0">
            <a:spAutoFit/>
          </a:bodyPr>
          <a:lstStyle/>
          <a:p>
            <a:r>
              <a:rPr lang="en-US" sz="2000" dirty="0" smtClean="0"/>
              <a:t>Number of colonies</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3"/>
          <p:cNvSpPr>
            <a:spLocks noGrp="1"/>
          </p:cNvSpPr>
          <p:nvPr>
            <p:ph type="sldNum" sz="quarter" idx="12"/>
          </p:nvPr>
        </p:nvSpPr>
        <p:spPr/>
        <p:txBody>
          <a:bodyPr/>
          <a:lstStyle/>
          <a:p>
            <a:fld id="{E26715D5-9289-FB40-825E-9C2FAB5200C1}" type="slidenum">
              <a:rPr lang="nl-NL"/>
              <a:pPr/>
              <a:t>2</a:t>
            </a:fld>
            <a:endParaRPr lang="nl-NL"/>
          </a:p>
        </p:txBody>
      </p:sp>
      <p:sp>
        <p:nvSpPr>
          <p:cNvPr id="79874" name="Title 1"/>
          <p:cNvSpPr>
            <a:spLocks noGrp="1"/>
          </p:cNvSpPr>
          <p:nvPr>
            <p:ph type="title" idx="4294967295"/>
          </p:nvPr>
        </p:nvSpPr>
        <p:spPr>
          <a:xfrm>
            <a:off x="838200" y="0"/>
            <a:ext cx="8305800" cy="1524000"/>
          </a:xfrm>
        </p:spPr>
        <p:txBody>
          <a:bodyPr/>
          <a:lstStyle/>
          <a:p>
            <a:r>
              <a:rPr lang="en-US" sz="3600" dirty="0" smtClean="0">
                <a:latin typeface="Arial" charset="0"/>
                <a:ea typeface="Arial" charset="0"/>
                <a:cs typeface="Arial" charset="0"/>
              </a:rPr>
              <a:t>Complications in SOS</a:t>
            </a:r>
            <a:br>
              <a:rPr lang="en-US" sz="3600" dirty="0" smtClean="0">
                <a:latin typeface="Arial" charset="0"/>
                <a:ea typeface="Arial" charset="0"/>
                <a:cs typeface="Arial" charset="0"/>
              </a:rPr>
            </a:br>
            <a:r>
              <a:rPr lang="en-US" sz="2400" dirty="0">
                <a:latin typeface="Arial" charset="0"/>
                <a:ea typeface="Arial" charset="0"/>
                <a:cs typeface="Arial" charset="0"/>
              </a:rPr>
              <a:t>measured in 1164 surgery patients</a:t>
            </a:r>
            <a:endParaRPr lang="en-US" sz="3600" dirty="0">
              <a:latin typeface="Arial" charset="0"/>
              <a:ea typeface="Arial" charset="0"/>
              <a:cs typeface="Arial" charset="0"/>
            </a:endParaRPr>
          </a:p>
        </p:txBody>
      </p:sp>
      <p:sp>
        <p:nvSpPr>
          <p:cNvPr id="79875" name="TextBox 3"/>
          <p:cNvSpPr txBox="1">
            <a:spLocks noChangeArrowheads="1"/>
          </p:cNvSpPr>
          <p:nvPr/>
        </p:nvSpPr>
        <p:spPr bwMode="auto">
          <a:xfrm>
            <a:off x="1295400" y="1557040"/>
            <a:ext cx="7620000" cy="4955203"/>
          </a:xfrm>
          <a:prstGeom prst="rect">
            <a:avLst/>
          </a:prstGeom>
          <a:noFill/>
          <a:ln w="9525">
            <a:noFill/>
            <a:miter lim="800000"/>
            <a:headEnd/>
            <a:tailEnd/>
          </a:ln>
        </p:spPr>
        <p:txBody>
          <a:bodyPr wrap="square">
            <a:prstTxWarp prst="textNoShape">
              <a:avLst/>
            </a:prstTxWarp>
            <a:spAutoFit/>
          </a:bodyPr>
          <a:lstStyle/>
          <a:p>
            <a:pPr algn="l"/>
            <a:r>
              <a:rPr lang="en-US" b="1" dirty="0" smtClean="0">
                <a:latin typeface="Arial" charset="0"/>
                <a:ea typeface="ＭＳ Ｐゴシック" charset="-128"/>
                <a:cs typeface="Arial" charset="0"/>
              </a:rPr>
              <a:t>Total mortality bariatric surgery: 0.5 to 2 %</a:t>
            </a:r>
            <a:r>
              <a:rPr lang="en-US" sz="1600" dirty="0" smtClean="0">
                <a:latin typeface="Arial" charset="0"/>
                <a:ea typeface="ＭＳ Ｐゴシック" charset="-128"/>
                <a:cs typeface="Arial" charset="0"/>
              </a:rPr>
              <a:t>	</a:t>
            </a:r>
          </a:p>
          <a:p>
            <a:pPr algn="l"/>
            <a:r>
              <a:rPr lang="en-US" b="1" i="0" dirty="0" smtClean="0">
                <a:effectLst/>
                <a:latin typeface="Arial" charset="0"/>
                <a:ea typeface="ＭＳ Ｐゴシック" charset="-128"/>
                <a:cs typeface="Arial" charset="0"/>
              </a:rPr>
              <a:t>Postoperative </a:t>
            </a:r>
            <a:r>
              <a:rPr lang="en-US" b="1" i="0" dirty="0">
                <a:effectLst/>
                <a:latin typeface="Arial" charset="0"/>
                <a:ea typeface="ＭＳ Ｐゴシック" charset="-128"/>
                <a:cs typeface="Arial" charset="0"/>
              </a:rPr>
              <a:t>complications:</a:t>
            </a:r>
            <a:r>
              <a:rPr lang="en-US" b="1" i="0" dirty="0" smtClean="0">
                <a:effectLst/>
                <a:latin typeface="Arial" charset="0"/>
                <a:ea typeface="ＭＳ Ｐゴシック" charset="-128"/>
                <a:cs typeface="Arial" charset="0"/>
              </a:rPr>
              <a:t>		13 </a:t>
            </a:r>
            <a:r>
              <a:rPr lang="en-US" sz="2000" b="1" i="0" dirty="0">
                <a:effectLst/>
                <a:ea typeface="ＭＳ Ｐゴシック" charset="-128"/>
                <a:cs typeface="Arial" charset="0"/>
              </a:rPr>
              <a:t>%</a:t>
            </a:r>
            <a:endParaRPr lang="en-US" b="1" i="0" dirty="0">
              <a:effectLst/>
              <a:latin typeface="Arial" charset="0"/>
              <a:ea typeface="ＭＳ Ｐゴシック" charset="-128"/>
              <a:cs typeface="Arial" charset="0"/>
            </a:endParaRPr>
          </a:p>
          <a:p>
            <a:pPr algn="l"/>
            <a:endParaRPr lang="en-US" sz="900" b="1" i="0" dirty="0">
              <a:effectLst/>
              <a:latin typeface="Arial" charset="0"/>
              <a:ea typeface="ＭＳ Ｐゴシック" charset="-128"/>
              <a:cs typeface="Arial" charset="0"/>
            </a:endParaRPr>
          </a:p>
          <a:p>
            <a:pPr algn="l"/>
            <a:r>
              <a:rPr lang="en-US" b="1" i="0" dirty="0">
                <a:effectLst/>
                <a:latin typeface="Arial" charset="0"/>
                <a:ea typeface="ＭＳ Ｐゴシック" charset="-128"/>
                <a:cs typeface="Arial" charset="0"/>
              </a:rPr>
              <a:t>	</a:t>
            </a:r>
            <a:r>
              <a:rPr lang="en-US" sz="2000" b="1" i="0" dirty="0">
                <a:solidFill>
                  <a:srgbClr val="FF0000"/>
                </a:solidFill>
                <a:effectLst/>
                <a:latin typeface="Arial" charset="0"/>
                <a:ea typeface="ＭＳ Ｐゴシック" charset="-128"/>
                <a:cs typeface="Arial" charset="0"/>
              </a:rPr>
              <a:t>pulmonary </a:t>
            </a:r>
            <a:r>
              <a:rPr lang="en-US" sz="2000" b="1" i="0" dirty="0" smtClean="0">
                <a:solidFill>
                  <a:srgbClr val="FF0000"/>
                </a:solidFill>
                <a:effectLst/>
                <a:latin typeface="Arial" charset="0"/>
                <a:ea typeface="ＭＳ Ｐゴシック" charset="-128"/>
                <a:cs typeface="Arial" charset="0"/>
              </a:rPr>
              <a:t>complications VAP only	6.1 </a:t>
            </a:r>
            <a:r>
              <a:rPr lang="en-US" sz="2000" b="1" i="0" dirty="0">
                <a:solidFill>
                  <a:srgbClr val="FF0000"/>
                </a:solidFill>
                <a:effectLst/>
                <a:latin typeface="Arial" charset="0"/>
                <a:ea typeface="ＭＳ Ｐゴシック" charset="-128"/>
                <a:cs typeface="Arial" charset="0"/>
              </a:rPr>
              <a:t>%</a:t>
            </a:r>
            <a:r>
              <a:rPr lang="en-US" b="1" i="0" dirty="0" smtClean="0">
                <a:effectLst/>
                <a:latin typeface="Arial" charset="0"/>
                <a:ea typeface="ＭＳ Ｐゴシック" charset="-128"/>
                <a:cs typeface="Arial" charset="0"/>
              </a:rPr>
              <a:t> </a:t>
            </a:r>
          </a:p>
          <a:p>
            <a:pPr algn="l"/>
            <a:r>
              <a:rPr lang="en-US" b="1" i="0" dirty="0" smtClean="0">
                <a:effectLst/>
                <a:latin typeface="Arial" charset="0"/>
                <a:ea typeface="ＭＳ Ｐゴシック" charset="-128"/>
                <a:cs typeface="Arial" charset="0"/>
              </a:rPr>
              <a:t>	</a:t>
            </a:r>
            <a:r>
              <a:rPr lang="en-US" sz="1800" dirty="0" smtClean="0">
                <a:effectLst/>
                <a:latin typeface="Arial" charset="0"/>
                <a:ea typeface="ＭＳ Ｐゴシック" charset="-128"/>
                <a:cs typeface="Arial" charset="0"/>
              </a:rPr>
              <a:t>	versus 1.5 % non bariatric surgery</a:t>
            </a:r>
            <a:r>
              <a:rPr lang="en-US" b="1" i="0" dirty="0" smtClean="0">
                <a:effectLst/>
                <a:latin typeface="Arial" charset="0"/>
                <a:ea typeface="ＭＳ Ｐゴシック" charset="-128"/>
                <a:cs typeface="Arial" charset="0"/>
              </a:rPr>
              <a:t>	</a:t>
            </a:r>
          </a:p>
          <a:p>
            <a:pPr algn="l"/>
            <a:r>
              <a:rPr lang="en-US" sz="1800" b="1" i="0" dirty="0" smtClean="0">
                <a:effectLst/>
                <a:latin typeface="Arial" charset="0"/>
                <a:ea typeface="ＭＳ Ｐゴシック" charset="-128"/>
                <a:cs typeface="Arial" charset="0"/>
              </a:rPr>
              <a:t>	other </a:t>
            </a:r>
            <a:r>
              <a:rPr lang="en-US" sz="1800" b="1" i="0" dirty="0">
                <a:effectLst/>
                <a:latin typeface="Arial" charset="0"/>
                <a:ea typeface="ＭＳ Ｐゴシック" charset="-128"/>
                <a:cs typeface="Arial" charset="0"/>
              </a:rPr>
              <a:t>complications			4.8 </a:t>
            </a:r>
          </a:p>
          <a:p>
            <a:pPr algn="l"/>
            <a:r>
              <a:rPr lang="en-US" sz="1800" b="1" i="0" dirty="0">
                <a:effectLst/>
                <a:latin typeface="Arial" charset="0"/>
                <a:ea typeface="ＭＳ Ｐゴシック" charset="-128"/>
                <a:cs typeface="Arial" charset="0"/>
              </a:rPr>
              <a:t>	leakage, abscess			2.1</a:t>
            </a:r>
          </a:p>
          <a:p>
            <a:pPr algn="l"/>
            <a:r>
              <a:rPr lang="en-US" sz="1800" b="1" i="0" dirty="0">
                <a:effectLst/>
                <a:latin typeface="Arial" charset="0"/>
                <a:ea typeface="ＭＳ Ｐゴシック" charset="-128"/>
                <a:cs typeface="Arial" charset="0"/>
              </a:rPr>
              <a:t>	wound complications			1.8</a:t>
            </a:r>
          </a:p>
          <a:p>
            <a:pPr algn="l"/>
            <a:r>
              <a:rPr lang="en-US" sz="1800" b="1" i="0" dirty="0">
                <a:effectLst/>
                <a:latin typeface="Arial" charset="0"/>
                <a:ea typeface="ＭＳ Ｐゴシック" charset="-128"/>
                <a:cs typeface="Arial" charset="0"/>
              </a:rPr>
              <a:t>	thrombosis, embolism			0.8</a:t>
            </a:r>
          </a:p>
          <a:p>
            <a:pPr algn="l"/>
            <a:r>
              <a:rPr lang="en-US" sz="1800" b="1" i="0" dirty="0">
                <a:effectLst/>
                <a:latin typeface="Arial" charset="0"/>
                <a:ea typeface="ＭＳ Ｐゴシック" charset="-128"/>
                <a:cs typeface="Arial" charset="0"/>
              </a:rPr>
              <a:t>	bleeding 				</a:t>
            </a:r>
            <a:r>
              <a:rPr lang="en-US" sz="1800" b="1" i="0" dirty="0" smtClean="0">
                <a:effectLst/>
                <a:latin typeface="Arial" charset="0"/>
                <a:ea typeface="ＭＳ Ｐゴシック" charset="-128"/>
                <a:cs typeface="Arial" charset="0"/>
              </a:rPr>
              <a:t>0.5</a:t>
            </a:r>
          </a:p>
          <a:p>
            <a:pPr algn="l"/>
            <a:endParaRPr lang="en-US" sz="900" b="1" i="0" dirty="0" smtClean="0">
              <a:effectLst/>
              <a:latin typeface="Arial" charset="0"/>
              <a:ea typeface="ＭＳ Ｐゴシック" charset="-128"/>
              <a:cs typeface="Arial" charset="0"/>
            </a:endParaRPr>
          </a:p>
          <a:p>
            <a:pPr algn="l"/>
            <a:r>
              <a:rPr lang="en-US" sz="1400" b="1" i="0" dirty="0">
                <a:effectLst/>
                <a:latin typeface="Arial" charset="0"/>
                <a:ea typeface="ＭＳ Ｐゴシック" charset="-128"/>
                <a:cs typeface="Arial" charset="0"/>
              </a:rPr>
              <a:t>Complications required reoperation in 2.2 % of the patients.</a:t>
            </a:r>
          </a:p>
          <a:p>
            <a:pPr algn="l"/>
            <a:endParaRPr lang="en-US" sz="1400" b="1" i="0" dirty="0">
              <a:effectLst/>
              <a:latin typeface="Arial" charset="0"/>
              <a:ea typeface="ＭＳ Ｐゴシック" charset="-128"/>
              <a:cs typeface="Arial" charset="0"/>
            </a:endParaRPr>
          </a:p>
          <a:p>
            <a:pPr algn="l"/>
            <a:r>
              <a:rPr lang="en-US" sz="1800" b="1" i="0" dirty="0">
                <a:effectLst/>
                <a:latin typeface="Arial" charset="0"/>
                <a:ea typeface="ＭＳ Ｐゴシック" charset="-128"/>
                <a:cs typeface="Arial" charset="0"/>
              </a:rPr>
              <a:t>Reoperations and conversions over 10 years:</a:t>
            </a:r>
          </a:p>
          <a:p>
            <a:pPr algn="l"/>
            <a:r>
              <a:rPr lang="en-US" sz="1800" b="1" i="0" dirty="0">
                <a:effectLst/>
                <a:latin typeface="Arial" charset="0"/>
                <a:ea typeface="ＭＳ Ｐゴシック" charset="-128"/>
                <a:cs typeface="Arial" charset="0"/>
              </a:rPr>
              <a:t>	</a:t>
            </a:r>
            <a:r>
              <a:rPr lang="en-US" sz="1400" b="1" i="0" dirty="0">
                <a:effectLst/>
                <a:latin typeface="Arial" charset="0"/>
                <a:ea typeface="ＭＳ Ｐゴシック" charset="-128"/>
                <a:cs typeface="Arial" charset="0"/>
              </a:rPr>
              <a:t>Banding	</a:t>
            </a:r>
            <a:r>
              <a:rPr lang="en-US" sz="1400" b="1" i="0" dirty="0" smtClean="0">
                <a:effectLst/>
                <a:latin typeface="Arial" charset="0"/>
                <a:ea typeface="ＭＳ Ｐゴシック" charset="-128"/>
                <a:cs typeface="Arial" charset="0"/>
              </a:rPr>
              <a:t>	31 </a:t>
            </a:r>
            <a:r>
              <a:rPr lang="en-US" sz="2000" b="1" i="0" dirty="0">
                <a:effectLst/>
                <a:ea typeface="ＭＳ Ｐゴシック" charset="-128"/>
                <a:cs typeface="Arial" charset="0"/>
              </a:rPr>
              <a:t>%</a:t>
            </a:r>
            <a:endParaRPr lang="en-US" sz="1400" b="1" i="0" dirty="0">
              <a:effectLst/>
              <a:latin typeface="Arial" charset="0"/>
              <a:ea typeface="ＭＳ Ｐゴシック" charset="-128"/>
              <a:cs typeface="Arial" charset="0"/>
            </a:endParaRPr>
          </a:p>
          <a:p>
            <a:pPr algn="l"/>
            <a:r>
              <a:rPr lang="en-US" sz="1400" b="1" i="0" dirty="0">
                <a:effectLst/>
                <a:latin typeface="Arial" charset="0"/>
                <a:ea typeface="ＭＳ Ｐゴシック" charset="-128"/>
                <a:cs typeface="Arial" charset="0"/>
              </a:rPr>
              <a:t>	VBG	</a:t>
            </a:r>
            <a:r>
              <a:rPr lang="en-US" sz="1400" b="1" i="0" dirty="0" smtClean="0">
                <a:effectLst/>
                <a:latin typeface="Arial" charset="0"/>
                <a:ea typeface="ＭＳ Ｐゴシック" charset="-128"/>
                <a:cs typeface="Arial" charset="0"/>
              </a:rPr>
              <a:t>	21</a:t>
            </a:r>
            <a:endParaRPr lang="en-US" sz="1400" b="1" i="0" dirty="0">
              <a:effectLst/>
              <a:latin typeface="Arial" charset="0"/>
              <a:ea typeface="ＭＳ Ｐゴシック" charset="-128"/>
              <a:cs typeface="Arial" charset="0"/>
            </a:endParaRPr>
          </a:p>
          <a:p>
            <a:pPr algn="l"/>
            <a:r>
              <a:rPr lang="en-US" sz="1400" b="1" i="0" dirty="0">
                <a:effectLst/>
                <a:latin typeface="Arial" charset="0"/>
                <a:ea typeface="ＭＳ Ｐゴシック" charset="-128"/>
                <a:cs typeface="Arial" charset="0"/>
              </a:rPr>
              <a:t>	Gastric bypass</a:t>
            </a:r>
            <a:r>
              <a:rPr lang="en-US" sz="1400" b="1" i="0" dirty="0" smtClean="0">
                <a:effectLst/>
                <a:latin typeface="Arial" charset="0"/>
                <a:ea typeface="ＭＳ Ｐゴシック" charset="-128"/>
                <a:cs typeface="Arial" charset="0"/>
              </a:rPr>
              <a:t>	17</a:t>
            </a:r>
            <a:r>
              <a:rPr lang="en-US" sz="1400" b="1" i="0" dirty="0">
                <a:effectLst/>
                <a:ea typeface="ＭＳ Ｐゴシック" charset="-128"/>
                <a:cs typeface="Arial" charset="0"/>
              </a:rPr>
              <a:t>					</a:t>
            </a:r>
          </a:p>
          <a:p>
            <a:pPr algn="l"/>
            <a:endParaRPr lang="en-US" sz="1800" b="1" i="0" dirty="0">
              <a:effectLst/>
              <a:ea typeface="ＭＳ Ｐゴシック" charset="-128"/>
              <a:cs typeface="Arial" charset="0"/>
            </a:endParaRPr>
          </a:p>
        </p:txBody>
      </p:sp>
      <p:pic>
        <p:nvPicPr>
          <p:cNvPr id="7" name="Picture 5"/>
          <p:cNvPicPr>
            <a:picLocks noChangeAspect="1" noChangeArrowheads="1"/>
          </p:cNvPicPr>
          <p:nvPr/>
        </p:nvPicPr>
        <p:blipFill>
          <a:blip r:embed="rId2"/>
          <a:srcRect/>
          <a:stretch>
            <a:fillRect/>
          </a:stretch>
        </p:blipFill>
        <p:spPr bwMode="auto">
          <a:xfrm>
            <a:off x="4770892" y="5029200"/>
            <a:ext cx="4373108" cy="2057400"/>
          </a:xfrm>
          <a:prstGeom prst="rect">
            <a:avLst/>
          </a:prstGeom>
          <a:noFill/>
          <a:ln w="9525">
            <a:noFill/>
            <a:miter lim="800000"/>
            <a:headEnd/>
            <a:tailEnd/>
          </a:ln>
          <a:effectLst/>
        </p:spPr>
      </p:pic>
      <p:sp>
        <p:nvSpPr>
          <p:cNvPr id="79876" name="Rectangle 4"/>
          <p:cNvSpPr>
            <a:spLocks noChangeArrowheads="1"/>
          </p:cNvSpPr>
          <p:nvPr/>
        </p:nvSpPr>
        <p:spPr bwMode="auto">
          <a:xfrm>
            <a:off x="4427878" y="6172200"/>
            <a:ext cx="4425610" cy="461665"/>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kumimoji="1" lang="en-US" i="0" dirty="0" smtClean="0">
                <a:effectLst>
                  <a:outerShdw blurRad="38100" dist="38100" dir="2700000" algn="tl">
                    <a:srgbClr val="DDDDDD"/>
                  </a:outerShdw>
                </a:effectLst>
              </a:rPr>
              <a:t>SOS </a:t>
            </a:r>
            <a:r>
              <a:rPr kumimoji="1" lang="en-US" i="0" dirty="0" err="1" smtClean="0">
                <a:effectLst>
                  <a:outerShdw blurRad="38100" dist="38100" dir="2700000" algn="tl">
                    <a:srgbClr val="DDDDDD"/>
                  </a:outerShdw>
                </a:effectLst>
              </a:rPr>
              <a:t>Sjostrom</a:t>
            </a:r>
            <a:r>
              <a:rPr kumimoji="1" lang="en-US" i="0" dirty="0" smtClean="0">
                <a:effectLst>
                  <a:outerShdw blurRad="38100" dist="38100" dir="2700000" algn="tl">
                    <a:srgbClr val="DDDDDD"/>
                  </a:outerShdw>
                </a:effectLst>
              </a:rPr>
              <a:t> </a:t>
            </a:r>
            <a:r>
              <a:rPr kumimoji="1" lang="en-US" i="0" dirty="0">
                <a:effectLst/>
              </a:rPr>
              <a:t>N </a:t>
            </a:r>
            <a:r>
              <a:rPr kumimoji="1" lang="en-US" i="0" dirty="0" err="1">
                <a:effectLst/>
              </a:rPr>
              <a:t>Engl</a:t>
            </a:r>
            <a:r>
              <a:rPr kumimoji="1" lang="en-US" i="0" dirty="0">
                <a:effectLst/>
              </a:rPr>
              <a:t> J Med 2007</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5" name="Slide Number Placeholder 5"/>
          <p:cNvSpPr>
            <a:spLocks noGrp="1"/>
          </p:cNvSpPr>
          <p:nvPr>
            <p:ph type="sldNum" sz="quarter" idx="12"/>
          </p:nvPr>
        </p:nvSpPr>
        <p:spPr/>
        <p:txBody>
          <a:bodyPr/>
          <a:lstStyle/>
          <a:p>
            <a:fld id="{E92F084C-7258-9E45-8530-F3E3FEE22084}" type="slidenum">
              <a:rPr lang="nl-NL"/>
              <a:pPr/>
              <a:t>20</a:t>
            </a:fld>
            <a:endParaRPr lang="nl-NL"/>
          </a:p>
        </p:txBody>
      </p:sp>
      <p:sp>
        <p:nvSpPr>
          <p:cNvPr id="73730" name="Rectangle 2"/>
          <p:cNvSpPr>
            <a:spLocks noGrp="1" noChangeArrowheads="1"/>
          </p:cNvSpPr>
          <p:nvPr>
            <p:ph type="title"/>
          </p:nvPr>
        </p:nvSpPr>
        <p:spPr>
          <a:xfrm>
            <a:off x="0" y="152400"/>
            <a:ext cx="9144000" cy="1066800"/>
          </a:xfrm>
        </p:spPr>
        <p:txBody>
          <a:bodyPr/>
          <a:lstStyle/>
          <a:p>
            <a:r>
              <a:rPr lang="en-US" sz="4000"/>
              <a:t>Respiratory distress in morbid obese</a:t>
            </a:r>
          </a:p>
        </p:txBody>
      </p:sp>
      <p:sp>
        <p:nvSpPr>
          <p:cNvPr id="73731" name="Rectangle 3"/>
          <p:cNvSpPr>
            <a:spLocks noGrp="1" noChangeArrowheads="1"/>
          </p:cNvSpPr>
          <p:nvPr>
            <p:ph type="body" idx="1"/>
          </p:nvPr>
        </p:nvSpPr>
        <p:spPr>
          <a:xfrm>
            <a:off x="1219200" y="1412875"/>
            <a:ext cx="7924800" cy="4987925"/>
          </a:xfrm>
        </p:spPr>
        <p:txBody>
          <a:bodyPr/>
          <a:lstStyle/>
          <a:p>
            <a:r>
              <a:rPr lang="en-US" sz="2800" dirty="0"/>
              <a:t>increased work of breathing,</a:t>
            </a:r>
          </a:p>
          <a:p>
            <a:r>
              <a:rPr lang="en-US" sz="2800" dirty="0"/>
              <a:t>increased oxygen consumption, </a:t>
            </a:r>
            <a:endParaRPr lang="en-US" sz="2800" dirty="0" smtClean="0"/>
          </a:p>
          <a:p>
            <a:r>
              <a:rPr lang="en-US" sz="2800" dirty="0" smtClean="0"/>
              <a:t>ventilation </a:t>
            </a:r>
            <a:r>
              <a:rPr lang="en-US" sz="2800" dirty="0"/>
              <a:t>perfusion mismatch </a:t>
            </a:r>
          </a:p>
          <a:p>
            <a:pPr lvl="1"/>
            <a:r>
              <a:rPr lang="en-US" sz="2400" dirty="0"/>
              <a:t>mean AaDO2 is 4 times higher </a:t>
            </a:r>
          </a:p>
          <a:p>
            <a:r>
              <a:rPr lang="en-US" sz="2800" dirty="0"/>
              <a:t>impaired gas exchange </a:t>
            </a:r>
          </a:p>
          <a:p>
            <a:pPr lvl="1"/>
            <a:r>
              <a:rPr lang="en-US" sz="2400" dirty="0"/>
              <a:t>PaO2 is </a:t>
            </a:r>
            <a:r>
              <a:rPr lang="en-US" sz="2400" dirty="0" smtClean="0"/>
              <a:t>lower</a:t>
            </a:r>
          </a:p>
          <a:p>
            <a:r>
              <a:rPr lang="en-US" dirty="0" smtClean="0"/>
              <a:t>All lung function tests decreased</a:t>
            </a:r>
          </a:p>
          <a:p>
            <a:pPr lvl="1"/>
            <a:r>
              <a:rPr lang="en-US" dirty="0" smtClean="0"/>
              <a:t>Fat impaired muscle, lung expansion,…</a:t>
            </a:r>
          </a:p>
          <a:p>
            <a:r>
              <a:rPr lang="en-US" sz="2800" dirty="0"/>
              <a:t>Every 5 kg reduction in weight increases the PaO2 by 1 </a:t>
            </a:r>
            <a:r>
              <a:rPr lang="en-US" sz="2800" dirty="0" smtClean="0"/>
              <a:t>mmHg</a:t>
            </a:r>
            <a:endParaRPr lang="en-US"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13" name="Slide Number Placeholder 5"/>
          <p:cNvSpPr>
            <a:spLocks noGrp="1"/>
          </p:cNvSpPr>
          <p:nvPr>
            <p:ph type="sldNum" sz="quarter" idx="12"/>
          </p:nvPr>
        </p:nvSpPr>
        <p:spPr/>
        <p:txBody>
          <a:bodyPr/>
          <a:lstStyle/>
          <a:p>
            <a:fld id="{291C814F-6AD1-BC41-B5DA-CF755D23AE72}" type="slidenum">
              <a:rPr lang="nl-NL"/>
              <a:pPr/>
              <a:t>21</a:t>
            </a:fld>
            <a:endParaRPr lang="nl-NL"/>
          </a:p>
        </p:txBody>
      </p:sp>
      <p:sp>
        <p:nvSpPr>
          <p:cNvPr id="429059" name="Rectangle 3"/>
          <p:cNvSpPr>
            <a:spLocks noGrp="1" noChangeArrowheads="1"/>
          </p:cNvSpPr>
          <p:nvPr>
            <p:ph type="body" idx="1"/>
          </p:nvPr>
        </p:nvSpPr>
        <p:spPr>
          <a:xfrm>
            <a:off x="0" y="1676400"/>
            <a:ext cx="9144000" cy="4724400"/>
          </a:xfrm>
        </p:spPr>
        <p:txBody>
          <a:bodyPr/>
          <a:lstStyle/>
          <a:p>
            <a:pPr>
              <a:buFont typeface="Wingdings" charset="2"/>
              <a:buNone/>
            </a:pPr>
            <a:r>
              <a:rPr lang="en-US"/>
              <a:t>		A                 		B                    C</a:t>
            </a:r>
          </a:p>
          <a:p>
            <a:pPr>
              <a:buFont typeface="Wingdings" charset="2"/>
              <a:buNone/>
            </a:pPr>
            <a:r>
              <a:rPr lang="en-US"/>
              <a:t>Runs through		stop on top 	runs &amp; stop</a:t>
            </a:r>
          </a:p>
        </p:txBody>
      </p:sp>
      <p:pic>
        <p:nvPicPr>
          <p:cNvPr id="429060" name="Picture 4" descr="DSC00377"/>
          <p:cNvPicPr>
            <a:picLocks noChangeAspect="1" noChangeArrowheads="1"/>
          </p:cNvPicPr>
          <p:nvPr/>
        </p:nvPicPr>
        <p:blipFill>
          <a:blip r:embed="rId2"/>
          <a:srcRect/>
          <a:stretch>
            <a:fillRect/>
          </a:stretch>
        </p:blipFill>
        <p:spPr bwMode="auto">
          <a:xfrm>
            <a:off x="0" y="3213100"/>
            <a:ext cx="2733675" cy="3644900"/>
          </a:xfrm>
          <a:prstGeom prst="rect">
            <a:avLst/>
          </a:prstGeom>
          <a:noFill/>
        </p:spPr>
      </p:pic>
      <p:pic>
        <p:nvPicPr>
          <p:cNvPr id="429061" name="Picture 5" descr="DSC00378"/>
          <p:cNvPicPr>
            <a:picLocks noChangeAspect="1" noChangeArrowheads="1"/>
          </p:cNvPicPr>
          <p:nvPr/>
        </p:nvPicPr>
        <p:blipFill>
          <a:blip r:embed="rId3"/>
          <a:srcRect/>
          <a:stretch>
            <a:fillRect/>
          </a:stretch>
        </p:blipFill>
        <p:spPr bwMode="auto">
          <a:xfrm>
            <a:off x="3203575" y="3213100"/>
            <a:ext cx="2733675" cy="3644900"/>
          </a:xfrm>
          <a:prstGeom prst="rect">
            <a:avLst/>
          </a:prstGeom>
          <a:noFill/>
        </p:spPr>
      </p:pic>
      <p:pic>
        <p:nvPicPr>
          <p:cNvPr id="429062" name="Picture 6" descr="DSC00381"/>
          <p:cNvPicPr>
            <a:picLocks noChangeAspect="1" noChangeArrowheads="1"/>
          </p:cNvPicPr>
          <p:nvPr/>
        </p:nvPicPr>
        <p:blipFill>
          <a:blip r:embed="rId4"/>
          <a:srcRect/>
          <a:stretch>
            <a:fillRect/>
          </a:stretch>
        </p:blipFill>
        <p:spPr bwMode="auto">
          <a:xfrm>
            <a:off x="6410325" y="3213100"/>
            <a:ext cx="2733675" cy="3644900"/>
          </a:xfrm>
          <a:prstGeom prst="rect">
            <a:avLst/>
          </a:prstGeom>
          <a:noFill/>
        </p:spPr>
      </p:pic>
      <p:pic>
        <p:nvPicPr>
          <p:cNvPr id="429063" name="Picture 7" descr="DSC00382"/>
          <p:cNvPicPr>
            <a:picLocks noChangeAspect="1" noChangeArrowheads="1"/>
          </p:cNvPicPr>
          <p:nvPr/>
        </p:nvPicPr>
        <p:blipFill>
          <a:blip r:embed="rId5"/>
          <a:srcRect l="4367" r="45586"/>
          <a:stretch>
            <a:fillRect/>
          </a:stretch>
        </p:blipFill>
        <p:spPr bwMode="auto">
          <a:xfrm>
            <a:off x="6804025" y="0"/>
            <a:ext cx="1655763" cy="2481263"/>
          </a:xfrm>
          <a:prstGeom prst="rect">
            <a:avLst/>
          </a:prstGeom>
          <a:noFill/>
        </p:spPr>
      </p:pic>
      <p:pic>
        <p:nvPicPr>
          <p:cNvPr id="429064" name="Picture 8" descr="DSC00385"/>
          <p:cNvPicPr>
            <a:picLocks noChangeAspect="1" noChangeArrowheads="1"/>
          </p:cNvPicPr>
          <p:nvPr/>
        </p:nvPicPr>
        <p:blipFill>
          <a:blip r:embed="rId6"/>
          <a:srcRect/>
          <a:stretch>
            <a:fillRect/>
          </a:stretch>
        </p:blipFill>
        <p:spPr bwMode="auto">
          <a:xfrm>
            <a:off x="3814763" y="0"/>
            <a:ext cx="1693862" cy="2447925"/>
          </a:xfrm>
          <a:prstGeom prst="rect">
            <a:avLst/>
          </a:prstGeom>
          <a:noFill/>
        </p:spPr>
      </p:pic>
      <p:pic>
        <p:nvPicPr>
          <p:cNvPr id="429065" name="Picture 9" descr="DSC00382"/>
          <p:cNvPicPr>
            <a:picLocks noChangeAspect="1" noChangeArrowheads="1"/>
          </p:cNvPicPr>
          <p:nvPr/>
        </p:nvPicPr>
        <p:blipFill>
          <a:blip r:embed="rId5"/>
          <a:srcRect l="45682" r="6430"/>
          <a:stretch>
            <a:fillRect/>
          </a:stretch>
        </p:blipFill>
        <p:spPr bwMode="auto">
          <a:xfrm>
            <a:off x="1258888" y="0"/>
            <a:ext cx="1584325" cy="2481263"/>
          </a:xfrm>
          <a:prstGeom prst="rect">
            <a:avLst/>
          </a:prstGeom>
          <a:noFill/>
        </p:spPr>
      </p:pic>
      <p:sp>
        <p:nvSpPr>
          <p:cNvPr id="429058" name="Rectangle 2"/>
          <p:cNvSpPr>
            <a:spLocks noGrp="1" noChangeArrowheads="1"/>
          </p:cNvSpPr>
          <p:nvPr>
            <p:ph type="title"/>
          </p:nvPr>
        </p:nvSpPr>
        <p:spPr/>
        <p:txBody>
          <a:bodyPr/>
          <a:lstStyle/>
          <a:p>
            <a:r>
              <a:rPr lang="en-US"/>
              <a:t>In vitro tests</a:t>
            </a:r>
          </a:p>
        </p:txBody>
      </p:sp>
      <p:pic>
        <p:nvPicPr>
          <p:cNvPr id="429066" name="Picture 10" descr="DSC00373"/>
          <p:cNvPicPr>
            <a:picLocks noChangeAspect="1" noChangeArrowheads="1"/>
          </p:cNvPicPr>
          <p:nvPr/>
        </p:nvPicPr>
        <p:blipFill>
          <a:blip r:embed="rId7"/>
          <a:srcRect/>
          <a:stretch>
            <a:fillRect/>
          </a:stretch>
        </p:blipFill>
        <p:spPr bwMode="auto">
          <a:xfrm>
            <a:off x="0" y="0"/>
            <a:ext cx="1382713" cy="184467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01122.JPG"/>
          <p:cNvPicPr>
            <a:picLocks noGrp="1" noChangeAspect="1"/>
          </p:cNvPicPr>
          <p:nvPr>
            <p:ph idx="1"/>
          </p:nvPr>
        </p:nvPicPr>
        <p:blipFill>
          <a:blip r:embed="rId2"/>
          <a:srcRect l="13549" t="3807" r="17538" b="5223"/>
          <a:stretch>
            <a:fillRect/>
          </a:stretch>
        </p:blipFill>
        <p:spPr>
          <a:xfrm>
            <a:off x="6127264" y="0"/>
            <a:ext cx="3016736" cy="2986745"/>
          </a:xfrm>
        </p:spPr>
      </p:pic>
      <p:pic>
        <p:nvPicPr>
          <p:cNvPr id="5" name="Picture 4" descr="DSC01124.JPG"/>
          <p:cNvPicPr>
            <a:picLocks noChangeAspect="1"/>
          </p:cNvPicPr>
          <p:nvPr/>
        </p:nvPicPr>
        <p:blipFill>
          <a:blip r:embed="rId3"/>
          <a:srcRect l="5000" r="20336"/>
          <a:stretch>
            <a:fillRect/>
          </a:stretch>
        </p:blipFill>
        <p:spPr>
          <a:xfrm>
            <a:off x="3086575" y="0"/>
            <a:ext cx="2973374" cy="2986745"/>
          </a:xfrm>
          <a:prstGeom prst="rect">
            <a:avLst/>
          </a:prstGeom>
        </p:spPr>
      </p:pic>
      <p:pic>
        <p:nvPicPr>
          <p:cNvPr id="6" name="Picture 5" descr="DSC01125.JPG"/>
          <p:cNvPicPr>
            <a:picLocks noChangeAspect="1"/>
          </p:cNvPicPr>
          <p:nvPr/>
        </p:nvPicPr>
        <p:blipFill>
          <a:blip r:embed="rId4"/>
          <a:srcRect l="12860" t="4526" r="14267"/>
          <a:stretch>
            <a:fillRect/>
          </a:stretch>
        </p:blipFill>
        <p:spPr>
          <a:xfrm>
            <a:off x="-16882" y="0"/>
            <a:ext cx="3039639" cy="2986745"/>
          </a:xfrm>
          <a:prstGeom prst="rect">
            <a:avLst/>
          </a:prstGeom>
        </p:spPr>
      </p:pic>
      <p:pic>
        <p:nvPicPr>
          <p:cNvPr id="7" name="Picture 6" descr="DSC01127.JPG"/>
          <p:cNvPicPr>
            <a:picLocks noChangeAspect="1"/>
          </p:cNvPicPr>
          <p:nvPr/>
        </p:nvPicPr>
        <p:blipFill>
          <a:blip r:embed="rId5"/>
          <a:srcRect l="8439" t="6277" r="21002"/>
          <a:stretch>
            <a:fillRect/>
          </a:stretch>
        </p:blipFill>
        <p:spPr>
          <a:xfrm>
            <a:off x="3037192" y="3912211"/>
            <a:ext cx="3022757" cy="3011327"/>
          </a:xfrm>
          <a:prstGeom prst="rect">
            <a:avLst/>
          </a:prstGeom>
        </p:spPr>
      </p:pic>
      <p:sp>
        <p:nvSpPr>
          <p:cNvPr id="8" name="TextBox 7"/>
          <p:cNvSpPr txBox="1"/>
          <p:nvPr/>
        </p:nvSpPr>
        <p:spPr>
          <a:xfrm>
            <a:off x="265144" y="2986745"/>
            <a:ext cx="8878855" cy="707886"/>
          </a:xfrm>
          <a:prstGeom prst="rect">
            <a:avLst/>
          </a:prstGeom>
          <a:noFill/>
        </p:spPr>
        <p:txBody>
          <a:bodyPr wrap="square" rtlCol="0">
            <a:spAutoFit/>
          </a:bodyPr>
          <a:lstStyle/>
          <a:p>
            <a:pPr algn="l"/>
            <a:r>
              <a:rPr lang="en-US" sz="2000" dirty="0" smtClean="0"/>
              <a:t>	above cuff		below cuff		trachea</a:t>
            </a:r>
          </a:p>
          <a:p>
            <a:pPr algn="l"/>
            <a:r>
              <a:rPr lang="en-US" sz="2000" dirty="0" smtClean="0"/>
              <a:t>				Hi Lo 6,5 cuffed ETT</a:t>
            </a:r>
            <a:endParaRPr lang="en-US" sz="2000" dirty="0"/>
          </a:p>
        </p:txBody>
      </p:sp>
      <p:sp>
        <p:nvSpPr>
          <p:cNvPr id="9" name="TextBox 8"/>
          <p:cNvSpPr txBox="1"/>
          <p:nvPr/>
        </p:nvSpPr>
        <p:spPr>
          <a:xfrm>
            <a:off x="4800600" y="5181600"/>
            <a:ext cx="4343400" cy="707886"/>
          </a:xfrm>
          <a:prstGeom prst="rect">
            <a:avLst/>
          </a:prstGeom>
          <a:noFill/>
        </p:spPr>
        <p:txBody>
          <a:bodyPr wrap="square" rtlCol="0">
            <a:spAutoFit/>
          </a:bodyPr>
          <a:lstStyle/>
          <a:p>
            <a:r>
              <a:rPr lang="en-US" sz="2000" dirty="0" smtClean="0"/>
              <a:t>	below cuff			Taperguard 6,5 cuffed ETT</a:t>
            </a:r>
            <a:endParaRPr lang="en-US" sz="2000" dirty="0"/>
          </a:p>
        </p:txBody>
      </p:sp>
      <p:sp>
        <p:nvSpPr>
          <p:cNvPr id="10" name="Slide Number Placeholder 9"/>
          <p:cNvSpPr>
            <a:spLocks noGrp="1"/>
          </p:cNvSpPr>
          <p:nvPr>
            <p:ph type="sldNum" sz="quarter" idx="12"/>
          </p:nvPr>
        </p:nvSpPr>
        <p:spPr/>
        <p:txBody>
          <a:bodyPr/>
          <a:lstStyle/>
          <a:p>
            <a:fld id="{F1CABD40-5310-D14D-8230-6B22DA301096}" type="slidenum">
              <a:rPr lang="nl-NL" smtClean="0"/>
              <a:pPr/>
              <a:t>22</a:t>
            </a:fld>
            <a:endParaRPr lang="nl-NL"/>
          </a:p>
        </p:txBody>
      </p:sp>
      <p:sp>
        <p:nvSpPr>
          <p:cNvPr id="11" name="Footer Placeholder 10"/>
          <p:cNvSpPr>
            <a:spLocks noGrp="1"/>
          </p:cNvSpPr>
          <p:nvPr>
            <p:ph type="ftr" sz="quarter" idx="11"/>
          </p:nvPr>
        </p:nvSpPr>
        <p:spPr/>
        <p:txBody>
          <a:bodyPr/>
          <a:lstStyle/>
          <a:p>
            <a:r>
              <a:rPr lang="en-US" smtClean="0"/>
              <a:t>JPM  9 9 2010  Anesthesie voor bariatrische heelk</a:t>
            </a:r>
            <a:endParaRPr lang="nl-NL"/>
          </a:p>
        </p:txBody>
      </p:sp>
      <p:pic>
        <p:nvPicPr>
          <p:cNvPr id="12" name="Picture 11"/>
          <p:cNvPicPr>
            <a:picLocks noChangeAspect="1"/>
          </p:cNvPicPr>
          <p:nvPr/>
        </p:nvPicPr>
        <p:blipFill>
          <a:blip r:embed="rId6"/>
          <a:stretch>
            <a:fillRect/>
          </a:stretch>
        </p:blipFill>
        <p:spPr>
          <a:xfrm>
            <a:off x="0" y="3962400"/>
            <a:ext cx="2514600" cy="18859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11" descr="cufffold.jpg"/>
          <p:cNvPicPr>
            <a:picLocks noChangeAspect="1"/>
          </p:cNvPicPr>
          <p:nvPr/>
        </p:nvPicPr>
        <p:blipFill>
          <a:blip r:embed="rId3"/>
          <a:srcRect/>
          <a:stretch>
            <a:fillRect/>
          </a:stretch>
        </p:blipFill>
        <p:spPr bwMode="auto">
          <a:xfrm>
            <a:off x="1295400" y="2133600"/>
            <a:ext cx="6278563" cy="3273425"/>
          </a:xfrm>
          <a:prstGeom prst="rect">
            <a:avLst/>
          </a:prstGeom>
          <a:noFill/>
          <a:ln w="9525">
            <a:noFill/>
            <a:miter lim="800000"/>
            <a:headEnd/>
            <a:tailEnd/>
          </a:ln>
        </p:spPr>
      </p:pic>
      <p:sp>
        <p:nvSpPr>
          <p:cNvPr id="36867" name="Rectangle 2"/>
          <p:cNvSpPr>
            <a:spLocks noGrp="1" noChangeArrowheads="1"/>
          </p:cNvSpPr>
          <p:nvPr>
            <p:ph type="title"/>
          </p:nvPr>
        </p:nvSpPr>
        <p:spPr>
          <a:xfrm>
            <a:off x="825500" y="317500"/>
            <a:ext cx="7937500" cy="1143000"/>
          </a:xfrm>
        </p:spPr>
        <p:txBody>
          <a:bodyPr/>
          <a:lstStyle/>
          <a:p>
            <a:pPr eaLnBrk="1" hangingPunct="1"/>
            <a:r>
              <a:rPr lang="en-US"/>
              <a:t>Excess Cuff Material Forming Folds and Channels</a:t>
            </a:r>
          </a:p>
        </p:txBody>
      </p:sp>
      <p:sp>
        <p:nvSpPr>
          <p:cNvPr id="36868" name="Text Box 4"/>
          <p:cNvSpPr txBox="1">
            <a:spLocks noChangeArrowheads="1"/>
          </p:cNvSpPr>
          <p:nvPr/>
        </p:nvSpPr>
        <p:spPr bwMode="auto">
          <a:xfrm>
            <a:off x="381000" y="6124575"/>
            <a:ext cx="58674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a:t>1. Dullenkopf </a:t>
            </a:r>
            <a:r>
              <a:rPr lang="en-US" sz="1200" i="1"/>
              <a:t>et al. Intensive Care Med</a:t>
            </a:r>
            <a:r>
              <a:rPr lang="en-US" sz="1200"/>
              <a:t>. 2003;29:1849-1853.</a:t>
            </a:r>
          </a:p>
        </p:txBody>
      </p:sp>
      <p:sp>
        <p:nvSpPr>
          <p:cNvPr id="36869" name="Text Box 5"/>
          <p:cNvSpPr txBox="1">
            <a:spLocks noChangeArrowheads="1"/>
          </p:cNvSpPr>
          <p:nvPr/>
        </p:nvSpPr>
        <p:spPr bwMode="auto">
          <a:xfrm>
            <a:off x="1447800" y="1676400"/>
            <a:ext cx="6132513" cy="400050"/>
          </a:xfrm>
          <a:prstGeom prst="rect">
            <a:avLst/>
          </a:prstGeom>
          <a:noFill/>
          <a:ln w="9525">
            <a:noFill/>
            <a:miter lim="800000"/>
            <a:headEnd/>
            <a:tailEnd/>
          </a:ln>
        </p:spPr>
        <p:txBody>
          <a:bodyPr wrap="none">
            <a:prstTxWarp prst="textNoShape">
              <a:avLst/>
            </a:prstTxWarp>
            <a:spAutoFit/>
          </a:bodyPr>
          <a:lstStyle/>
          <a:p>
            <a:r>
              <a:rPr lang="en-US" sz="2000"/>
              <a:t>CT image of an inflated ETT cuff in a trachea model</a:t>
            </a:r>
            <a:r>
              <a:rPr lang="en-US" sz="2000" baseline="30000"/>
              <a:t>1</a:t>
            </a:r>
          </a:p>
        </p:txBody>
      </p:sp>
      <p:sp>
        <p:nvSpPr>
          <p:cNvPr id="36870" name="Text Box 6"/>
          <p:cNvSpPr txBox="1">
            <a:spLocks noChangeArrowheads="1"/>
          </p:cNvSpPr>
          <p:nvPr/>
        </p:nvSpPr>
        <p:spPr bwMode="auto">
          <a:xfrm>
            <a:off x="1501775" y="5438775"/>
            <a:ext cx="2600325" cy="581025"/>
          </a:xfrm>
          <a:prstGeom prst="rect">
            <a:avLst/>
          </a:prstGeom>
          <a:noFill/>
          <a:ln w="9525">
            <a:noFill/>
            <a:miter lim="800000"/>
            <a:headEnd/>
            <a:tailEnd/>
          </a:ln>
        </p:spPr>
        <p:txBody>
          <a:bodyPr wrap="none">
            <a:prstTxWarp prst="textNoShape">
              <a:avLst/>
            </a:prstTxWarp>
            <a:spAutoFit/>
          </a:bodyPr>
          <a:lstStyle/>
          <a:p>
            <a:pPr algn="ctr"/>
            <a:r>
              <a:rPr lang="en-US" sz="1600" b="1"/>
              <a:t>LEFT</a:t>
            </a:r>
            <a:r>
              <a:rPr lang="en-US" sz="1600"/>
              <a:t>: Full cross section of</a:t>
            </a:r>
          </a:p>
          <a:p>
            <a:pPr algn="ctr"/>
            <a:r>
              <a:rPr lang="en-US" sz="1600"/>
              <a:t>intubated model trachea</a:t>
            </a:r>
          </a:p>
        </p:txBody>
      </p:sp>
      <p:sp>
        <p:nvSpPr>
          <p:cNvPr id="36871" name="Text Box 7"/>
          <p:cNvSpPr txBox="1">
            <a:spLocks noChangeArrowheads="1"/>
          </p:cNvSpPr>
          <p:nvPr/>
        </p:nvSpPr>
        <p:spPr bwMode="auto">
          <a:xfrm>
            <a:off x="4038600" y="5438775"/>
            <a:ext cx="3886200" cy="581025"/>
          </a:xfrm>
          <a:prstGeom prst="rect">
            <a:avLst/>
          </a:prstGeom>
          <a:noFill/>
          <a:ln w="9525">
            <a:noFill/>
            <a:miter lim="800000"/>
            <a:headEnd/>
            <a:tailEnd/>
          </a:ln>
        </p:spPr>
        <p:txBody>
          <a:bodyPr>
            <a:prstTxWarp prst="textNoShape">
              <a:avLst/>
            </a:prstTxWarp>
            <a:spAutoFit/>
          </a:bodyPr>
          <a:lstStyle/>
          <a:p>
            <a:pPr algn="ctr"/>
            <a:r>
              <a:rPr lang="en-US" sz="1600" b="1"/>
              <a:t>RIGHT</a:t>
            </a:r>
            <a:r>
              <a:rPr lang="en-US" sz="1600"/>
              <a:t>: Enlargement of region demonstrating a cuff fold and channel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a:t>Microaspiration Can Cause Lung Injury</a:t>
            </a:r>
          </a:p>
        </p:txBody>
      </p:sp>
      <p:pic>
        <p:nvPicPr>
          <p:cNvPr id="43011" name="Picture 4" descr="compar3.jpg"/>
          <p:cNvPicPr>
            <a:picLocks noChangeAspect="1"/>
          </p:cNvPicPr>
          <p:nvPr/>
        </p:nvPicPr>
        <p:blipFill>
          <a:blip r:embed="rId3"/>
          <a:srcRect/>
          <a:stretch>
            <a:fillRect/>
          </a:stretch>
        </p:blipFill>
        <p:spPr bwMode="auto">
          <a:xfrm>
            <a:off x="1000125" y="2019300"/>
            <a:ext cx="7143750" cy="445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7" descr="newband.jpg"/>
          <p:cNvPicPr>
            <a:picLocks noChangeAspect="1"/>
          </p:cNvPicPr>
          <p:nvPr/>
        </p:nvPicPr>
        <p:blipFill>
          <a:blip r:embed="rId3"/>
          <a:srcRect/>
          <a:stretch>
            <a:fillRect/>
          </a:stretch>
        </p:blipFill>
        <p:spPr bwMode="auto">
          <a:xfrm>
            <a:off x="914400" y="1724025"/>
            <a:ext cx="5562600" cy="3533775"/>
          </a:xfrm>
          <a:prstGeom prst="rect">
            <a:avLst/>
          </a:prstGeom>
          <a:noFill/>
          <a:ln w="9525">
            <a:noFill/>
            <a:miter lim="800000"/>
            <a:headEnd/>
            <a:tailEnd/>
          </a:ln>
        </p:spPr>
      </p:pic>
      <p:sp>
        <p:nvSpPr>
          <p:cNvPr id="51203" name="Rectangle 3"/>
          <p:cNvSpPr>
            <a:spLocks noGrp="1" noChangeArrowheads="1"/>
          </p:cNvSpPr>
          <p:nvPr>
            <p:ph type="title"/>
          </p:nvPr>
        </p:nvSpPr>
        <p:spPr/>
        <p:txBody>
          <a:bodyPr/>
          <a:lstStyle/>
          <a:p>
            <a:pPr eaLnBrk="1" hangingPunct="1"/>
            <a:r>
              <a:rPr lang="en-US" sz="4000" dirty="0"/>
              <a:t>Altering Cuff Shape Allows for Better Sealing Characteristics</a:t>
            </a:r>
          </a:p>
        </p:txBody>
      </p:sp>
      <p:sp>
        <p:nvSpPr>
          <p:cNvPr id="51204" name="Text Box 10"/>
          <p:cNvSpPr txBox="1">
            <a:spLocks noChangeArrowheads="1"/>
          </p:cNvSpPr>
          <p:nvPr/>
        </p:nvSpPr>
        <p:spPr bwMode="auto">
          <a:xfrm>
            <a:off x="6577013" y="2046288"/>
            <a:ext cx="2262187" cy="2032000"/>
          </a:xfrm>
          <a:prstGeom prst="rect">
            <a:avLst/>
          </a:prstGeom>
          <a:noFill/>
          <a:ln w="9525">
            <a:noFill/>
            <a:miter lim="800000"/>
            <a:headEnd/>
            <a:tailEnd/>
          </a:ln>
        </p:spPr>
        <p:txBody>
          <a:bodyPr>
            <a:prstTxWarp prst="textNoShape">
              <a:avLst/>
            </a:prstTxWarp>
            <a:spAutoFit/>
          </a:bodyPr>
          <a:lstStyle/>
          <a:p>
            <a:r>
              <a:rPr lang="en-US" sz="1400" b="1"/>
              <a:t>Proximal cuff:</a:t>
            </a:r>
          </a:p>
          <a:p>
            <a:r>
              <a:rPr lang="en-US" sz="1400"/>
              <a:t>Cuff diameter &gt; Tracheal diameter</a:t>
            </a:r>
          </a:p>
          <a:p>
            <a:r>
              <a:rPr lang="en-US" sz="1400"/>
              <a:t> </a:t>
            </a:r>
          </a:p>
          <a:p>
            <a:r>
              <a:rPr lang="en-US" sz="1400" b="1"/>
              <a:t>Sealing band (mid cuff):</a:t>
            </a:r>
          </a:p>
          <a:p>
            <a:r>
              <a:rPr lang="en-US" sz="1400"/>
              <a:t>Cuff diameter = Tracheal diameter eliminating excess cuff material locally</a:t>
            </a:r>
          </a:p>
        </p:txBody>
      </p:sp>
      <p:sp>
        <p:nvSpPr>
          <p:cNvPr id="51205" name="Text Box 14"/>
          <p:cNvSpPr txBox="1">
            <a:spLocks noChangeArrowheads="1"/>
          </p:cNvSpPr>
          <p:nvPr/>
        </p:nvSpPr>
        <p:spPr bwMode="auto">
          <a:xfrm>
            <a:off x="838200" y="4876800"/>
            <a:ext cx="1447800" cy="800100"/>
          </a:xfrm>
          <a:prstGeom prst="rect">
            <a:avLst/>
          </a:prstGeom>
          <a:noFill/>
          <a:ln w="9525">
            <a:noFill/>
            <a:miter lim="800000"/>
            <a:headEnd/>
            <a:tailEnd/>
          </a:ln>
        </p:spPr>
        <p:txBody>
          <a:bodyPr>
            <a:prstTxWarp prst="textNoShape">
              <a:avLst/>
            </a:prstTxWarp>
            <a:spAutoFit/>
          </a:bodyPr>
          <a:lstStyle/>
          <a:p>
            <a:pPr>
              <a:spcBef>
                <a:spcPct val="50000"/>
              </a:spcBef>
            </a:pPr>
            <a:r>
              <a:rPr lang="en-US" sz="1400"/>
              <a:t>Mallinckrodt</a:t>
            </a:r>
            <a:r>
              <a:rPr lang="en-US"/>
              <a:t>™</a:t>
            </a:r>
            <a:r>
              <a:rPr lang="en-US" sz="1400"/>
              <a:t> TaperGuard™ ETT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82" name="Rectangle 2"/>
          <p:cNvSpPr>
            <a:spLocks noGrp="1" noChangeArrowheads="1"/>
          </p:cNvSpPr>
          <p:nvPr>
            <p:ph type="ctrTitle"/>
          </p:nvPr>
        </p:nvSpPr>
        <p:spPr>
          <a:xfrm>
            <a:off x="0" y="563563"/>
            <a:ext cx="9144000" cy="1281112"/>
          </a:xfrm>
        </p:spPr>
        <p:txBody>
          <a:bodyPr/>
          <a:lstStyle/>
          <a:p>
            <a:pPr algn="ctr"/>
            <a:r>
              <a:rPr lang="en-US" sz="4000"/>
              <a:t>Human Methylene blue leak test </a:t>
            </a:r>
            <a:br>
              <a:rPr lang="en-US" sz="4000"/>
            </a:br>
            <a:r>
              <a:rPr lang="en-US" sz="2400"/>
              <a:t>Obese patients, CMV 5 peep after 5 minutes when blue is visible above cuff</a:t>
            </a:r>
            <a:br>
              <a:rPr lang="en-US" sz="2400"/>
            </a:br>
            <a:r>
              <a:rPr lang="en-US" sz="2400"/>
              <a:t>9 patients excluded as no blue above cuff</a:t>
            </a:r>
          </a:p>
        </p:txBody>
      </p:sp>
      <p:sp>
        <p:nvSpPr>
          <p:cNvPr id="430083" name="Rectangle 3"/>
          <p:cNvSpPr>
            <a:spLocks noGrp="1" noChangeArrowheads="1"/>
          </p:cNvSpPr>
          <p:nvPr>
            <p:ph type="subTitle" idx="1"/>
          </p:nvPr>
        </p:nvSpPr>
        <p:spPr/>
        <p:txBody>
          <a:bodyPr/>
          <a:lstStyle/>
          <a:p>
            <a:endParaRPr lang="en-GB"/>
          </a:p>
        </p:txBody>
      </p:sp>
      <p:graphicFrame>
        <p:nvGraphicFramePr>
          <p:cNvPr id="430084" name="Object 4"/>
          <p:cNvGraphicFramePr>
            <a:graphicFrameLocks noChangeAspect="1"/>
          </p:cNvGraphicFramePr>
          <p:nvPr/>
        </p:nvGraphicFramePr>
        <p:xfrm>
          <a:off x="0" y="1865313"/>
          <a:ext cx="9144000" cy="5019675"/>
        </p:xfrm>
        <a:graphic>
          <a:graphicData uri="http://schemas.openxmlformats.org/presentationml/2006/ole">
            <p:oleObj spid="_x0000_s430084" name="Worksheet" r:id="rId3" imgW="8775700" imgH="4826000" progId="Excel.Sheet.8">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Do we need New Ventilation Modes?</a:t>
            </a:r>
            <a:endParaRPr lang="en-GB" dirty="0"/>
          </a:p>
        </p:txBody>
      </p:sp>
      <p:sp>
        <p:nvSpPr>
          <p:cNvPr id="3" name="Content Placeholder 2"/>
          <p:cNvSpPr>
            <a:spLocks noGrp="1"/>
          </p:cNvSpPr>
          <p:nvPr>
            <p:ph idx="1"/>
          </p:nvPr>
        </p:nvSpPr>
        <p:spPr>
          <a:xfrm>
            <a:off x="262293" y="1689100"/>
            <a:ext cx="8229600" cy="4525963"/>
          </a:xfrm>
        </p:spPr>
        <p:txBody>
          <a:bodyPr>
            <a:normAutofit fontScale="92500" lnSpcReduction="10000"/>
          </a:bodyPr>
          <a:lstStyle/>
          <a:p>
            <a:r>
              <a:rPr lang="en-GB" dirty="0" smtClean="0"/>
              <a:t>Old problems not solved ?</a:t>
            </a:r>
          </a:p>
          <a:p>
            <a:pPr lvl="1"/>
            <a:r>
              <a:rPr lang="en-GB" dirty="0" err="1" smtClean="0">
                <a:solidFill>
                  <a:srgbClr val="FFFF00"/>
                </a:solidFill>
              </a:rPr>
              <a:t>Atelectasis: peep &amp; recruitment</a:t>
            </a:r>
            <a:endParaRPr lang="en-GB" dirty="0" smtClean="0">
              <a:solidFill>
                <a:srgbClr val="FFFF00"/>
              </a:solidFill>
            </a:endParaRPr>
          </a:p>
          <a:p>
            <a:pPr lvl="1"/>
            <a:r>
              <a:rPr lang="en-GB" dirty="0" smtClean="0"/>
              <a:t>Synchronisation problems</a:t>
            </a:r>
          </a:p>
          <a:p>
            <a:r>
              <a:rPr lang="en-GB" dirty="0" smtClean="0"/>
              <a:t>New patient population? </a:t>
            </a:r>
            <a:r>
              <a:rPr lang="en-GB" sz="2400" dirty="0" smtClean="0"/>
              <a:t>Extreme age, size</a:t>
            </a:r>
            <a:endParaRPr lang="en-GB" dirty="0" smtClean="0"/>
          </a:p>
          <a:p>
            <a:pPr lvl="1"/>
            <a:r>
              <a:rPr lang="en-GB" dirty="0" err="1" smtClean="0"/>
              <a:t>Neonati</a:t>
            </a:r>
            <a:r>
              <a:rPr lang="en-GB" dirty="0" smtClean="0"/>
              <a:t> - very old – surgery less invasive</a:t>
            </a:r>
          </a:p>
          <a:p>
            <a:pPr lvl="1"/>
            <a:r>
              <a:rPr lang="en-GB" dirty="0" smtClean="0"/>
              <a:t>Morbid obese - anorexia</a:t>
            </a:r>
          </a:p>
          <a:p>
            <a:r>
              <a:rPr lang="en-GB" dirty="0" smtClean="0"/>
              <a:t>New insight in physiology?</a:t>
            </a:r>
          </a:p>
          <a:p>
            <a:pPr lvl="1"/>
            <a:r>
              <a:rPr lang="en-GB" dirty="0" err="1" smtClean="0"/>
              <a:t>Volutrauma</a:t>
            </a:r>
            <a:r>
              <a:rPr lang="en-GB" dirty="0" smtClean="0"/>
              <a:t> is more important than </a:t>
            </a:r>
            <a:r>
              <a:rPr lang="en-GB" dirty="0" err="1" smtClean="0"/>
              <a:t>barotrauma</a:t>
            </a:r>
          </a:p>
          <a:p>
            <a:pPr lvl="1"/>
            <a:r>
              <a:rPr lang="en-GB" dirty="0" err="1" smtClean="0"/>
              <a:t>Permissive hypercapnia, hypoxia instead of biotrauma</a:t>
            </a:r>
          </a:p>
          <a:p>
            <a:endParaRPr lang="en-GB" dirty="0"/>
          </a:p>
        </p:txBody>
      </p:sp>
      <p:sp>
        <p:nvSpPr>
          <p:cNvPr id="13" name="Footer Placeholder 12"/>
          <p:cNvSpPr>
            <a:spLocks noGrp="1"/>
          </p:cNvSpPr>
          <p:nvPr>
            <p:ph type="ftr" sz="quarter" idx="11"/>
          </p:nvPr>
        </p:nvSpPr>
        <p:spPr/>
        <p:txBody>
          <a:bodyPr/>
          <a:lstStyle/>
          <a:p>
            <a:r>
              <a:rPr lang="en-US"/>
              <a:t>J P Mulier New Ventilation modes Wintersymposium Leuven 8 1 2011</a:t>
            </a:r>
            <a:endParaRPr lang="en-GB"/>
          </a:p>
        </p:txBody>
      </p:sp>
      <p:sp>
        <p:nvSpPr>
          <p:cNvPr id="12" name="Slide Number Placeholder 11"/>
          <p:cNvSpPr>
            <a:spLocks noGrp="1"/>
          </p:cNvSpPr>
          <p:nvPr>
            <p:ph type="sldNum" sz="quarter" idx="12"/>
          </p:nvPr>
        </p:nvSpPr>
        <p:spPr/>
        <p:txBody>
          <a:bodyPr/>
          <a:lstStyle/>
          <a:p>
            <a:fld id="{5E82E258-15DF-7946-8560-5F94C43ACABA}" type="slidenum">
              <a:rPr lang="en-GB" smtClean="0"/>
              <a:pPr/>
              <a:t>27</a:t>
            </a:fld>
            <a:endParaRPr lang="en-GB"/>
          </a:p>
        </p:txBody>
      </p:sp>
      <p:pic>
        <p:nvPicPr>
          <p:cNvPr id="7" name="Picture 6" descr="atelectasis3.jpg"/>
          <p:cNvPicPr>
            <a:picLocks noChangeAspect="1"/>
          </p:cNvPicPr>
          <p:nvPr/>
        </p:nvPicPr>
        <p:blipFill>
          <a:blip r:embed="rId2"/>
          <a:stretch>
            <a:fillRect/>
          </a:stretch>
        </p:blipFill>
        <p:spPr>
          <a:xfrm>
            <a:off x="4997363" y="1918794"/>
            <a:ext cx="2837642" cy="2837642"/>
          </a:xfrm>
          <a:prstGeom prst="rect">
            <a:avLst/>
          </a:prstGeom>
        </p:spPr>
      </p:pic>
      <p:pic>
        <p:nvPicPr>
          <p:cNvPr id="4" name="Picture 3" descr="atelectasis 4 lobes RX.jpg"/>
          <p:cNvPicPr>
            <a:picLocks noChangeAspect="1"/>
          </p:cNvPicPr>
          <p:nvPr/>
        </p:nvPicPr>
        <p:blipFill>
          <a:blip r:embed="rId3"/>
          <a:stretch>
            <a:fillRect/>
          </a:stretch>
        </p:blipFill>
        <p:spPr>
          <a:xfrm>
            <a:off x="1" y="2556733"/>
            <a:ext cx="4997362" cy="3745368"/>
          </a:xfrm>
          <a:prstGeom prst="rect">
            <a:avLst/>
          </a:prstGeom>
        </p:spPr>
      </p:pic>
      <p:pic>
        <p:nvPicPr>
          <p:cNvPr id="5" name="Picture 4" descr="eit_before_recruitment__110x95.jpg"/>
          <p:cNvPicPr>
            <a:picLocks noChangeAspect="1"/>
          </p:cNvPicPr>
          <p:nvPr/>
        </p:nvPicPr>
        <p:blipFill>
          <a:blip r:embed="rId4"/>
          <a:srcRect t="6398" b="9970"/>
          <a:stretch>
            <a:fillRect/>
          </a:stretch>
        </p:blipFill>
        <p:spPr>
          <a:xfrm>
            <a:off x="4859312" y="4746722"/>
            <a:ext cx="2156023" cy="1557248"/>
          </a:xfrm>
          <a:prstGeom prst="rect">
            <a:avLst/>
          </a:prstGeom>
        </p:spPr>
      </p:pic>
      <p:pic>
        <p:nvPicPr>
          <p:cNvPr id="6" name="Picture 5" descr="eit_4h_after_recruitment__110x95.jpg"/>
          <p:cNvPicPr>
            <a:picLocks noChangeAspect="1"/>
          </p:cNvPicPr>
          <p:nvPr/>
        </p:nvPicPr>
        <p:blipFill>
          <a:blip r:embed="rId5"/>
          <a:srcRect t="6398" b="9970"/>
          <a:stretch>
            <a:fillRect/>
          </a:stretch>
        </p:blipFill>
        <p:spPr>
          <a:xfrm>
            <a:off x="6987977" y="4746722"/>
            <a:ext cx="2156023" cy="1557248"/>
          </a:xfrm>
          <a:prstGeom prst="rect">
            <a:avLst/>
          </a:prstGeom>
        </p:spPr>
      </p:pic>
      <p:pic>
        <p:nvPicPr>
          <p:cNvPr id="9" name="Picture 8" descr="peep peep don't sleep.jpg"/>
          <p:cNvPicPr>
            <a:picLocks noChangeAspect="1"/>
          </p:cNvPicPr>
          <p:nvPr/>
        </p:nvPicPr>
        <p:blipFill>
          <a:blip r:embed="rId6"/>
          <a:srcRect b="10088"/>
          <a:stretch>
            <a:fillRect/>
          </a:stretch>
        </p:blipFill>
        <p:spPr>
          <a:xfrm>
            <a:off x="7779317" y="1920520"/>
            <a:ext cx="1194353" cy="1584680"/>
          </a:xfrm>
          <a:prstGeom prst="rect">
            <a:avLst/>
          </a:prstGeom>
        </p:spPr>
      </p:pic>
      <p:pic>
        <p:nvPicPr>
          <p:cNvPr id="10" name="Picture 9" descr="atelectasis RX.jpg"/>
          <p:cNvPicPr>
            <a:picLocks noChangeAspect="1"/>
          </p:cNvPicPr>
          <p:nvPr/>
        </p:nvPicPr>
        <p:blipFill>
          <a:blip r:embed="rId7"/>
          <a:stretch>
            <a:fillRect/>
          </a:stretch>
        </p:blipFill>
        <p:spPr>
          <a:xfrm>
            <a:off x="7779317" y="3517900"/>
            <a:ext cx="1201305" cy="1225822"/>
          </a:xfrm>
          <a:prstGeom prst="rect">
            <a:avLst/>
          </a:prstGeom>
        </p:spPr>
      </p:pic>
      <p:sp>
        <p:nvSpPr>
          <p:cNvPr id="14" name="TextBox 13"/>
          <p:cNvSpPr txBox="1"/>
          <p:nvPr/>
        </p:nvSpPr>
        <p:spPr>
          <a:xfrm>
            <a:off x="440433" y="3517900"/>
            <a:ext cx="4248491" cy="1938992"/>
          </a:xfrm>
          <a:prstGeom prst="rect">
            <a:avLst/>
          </a:prstGeom>
          <a:solidFill>
            <a:schemeClr val="bg1">
              <a:lumMod val="75000"/>
              <a:alpha val="47000"/>
            </a:schemeClr>
          </a:solidFill>
        </p:spPr>
        <p:txBody>
          <a:bodyPr wrap="none" rtlCol="0">
            <a:spAutoFit/>
          </a:bodyPr>
          <a:lstStyle/>
          <a:p>
            <a:pPr algn="ctr"/>
            <a:r>
              <a:rPr lang="en-GB" sz="2400" i="1">
                <a:solidFill>
                  <a:srgbClr val="FFFF00"/>
                </a:solidFill>
              </a:rPr>
              <a:t>Measuring atelectasis</a:t>
            </a:r>
          </a:p>
          <a:p>
            <a:pPr algn="ctr"/>
            <a:endParaRPr lang="en-GB" sz="2400" i="1">
              <a:solidFill>
                <a:srgbClr val="FFFF00"/>
              </a:solidFill>
            </a:endParaRPr>
          </a:p>
          <a:p>
            <a:pPr algn="ctr"/>
            <a:r>
              <a:rPr lang="en-GB" sz="2400" i="1">
                <a:solidFill>
                  <a:srgbClr val="FFFF00"/>
                </a:solidFill>
              </a:rPr>
              <a:t>Attention &amp; Awareness</a:t>
            </a:r>
          </a:p>
          <a:p>
            <a:pPr algn="ctr"/>
            <a:endParaRPr lang="en-GB" sz="2400" i="1">
              <a:solidFill>
                <a:srgbClr val="FFFF00"/>
              </a:solidFill>
            </a:endParaRPr>
          </a:p>
          <a:p>
            <a:pPr algn="ctr"/>
            <a:r>
              <a:rPr lang="en-GB" sz="2400" i="1">
                <a:solidFill>
                  <a:srgbClr val="FFFF00"/>
                </a:solidFill>
              </a:rPr>
              <a:t>Use of peep and recruitment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660400"/>
          </a:xfrm>
        </p:spPr>
        <p:txBody>
          <a:bodyPr>
            <a:normAutofit fontScale="90000"/>
          </a:bodyPr>
          <a:lstStyle/>
          <a:p>
            <a:r>
              <a:rPr lang="en-GB" dirty="0" smtClean="0"/>
              <a:t>Do we need New Ventilation Modes?</a:t>
            </a:r>
            <a:endParaRPr lang="en-GB" dirty="0"/>
          </a:p>
        </p:txBody>
      </p:sp>
      <p:sp>
        <p:nvSpPr>
          <p:cNvPr id="3" name="Content Placeholder 2"/>
          <p:cNvSpPr>
            <a:spLocks noGrp="1"/>
          </p:cNvSpPr>
          <p:nvPr>
            <p:ph idx="1"/>
          </p:nvPr>
        </p:nvSpPr>
        <p:spPr>
          <a:xfrm>
            <a:off x="779463" y="1206500"/>
            <a:ext cx="6853237" cy="4208930"/>
          </a:xfrm>
        </p:spPr>
        <p:txBody>
          <a:bodyPr>
            <a:normAutofit fontScale="77500" lnSpcReduction="20000"/>
          </a:bodyPr>
          <a:lstStyle/>
          <a:p>
            <a:r>
              <a:rPr lang="en-GB" dirty="0" smtClean="0"/>
              <a:t>Old problems not solved or new problems?</a:t>
            </a:r>
          </a:p>
          <a:p>
            <a:pPr lvl="1"/>
            <a:r>
              <a:rPr lang="en-GB" dirty="0" smtClean="0"/>
              <a:t>Ventilator associated tracheitis (VAT) to ventilator associated pneumonia (VAP)</a:t>
            </a:r>
          </a:p>
          <a:p>
            <a:pPr lvl="1"/>
            <a:r>
              <a:rPr lang="en-GB" dirty="0" smtClean="0"/>
              <a:t>Synchronisation problems</a:t>
            </a:r>
          </a:p>
          <a:p>
            <a:r>
              <a:rPr lang="en-GB" dirty="0" smtClean="0"/>
              <a:t>New patient population? </a:t>
            </a:r>
            <a:r>
              <a:rPr lang="en-GB" sz="2400" dirty="0" smtClean="0"/>
              <a:t>Extreme age, size</a:t>
            </a:r>
            <a:endParaRPr lang="en-GB" dirty="0" smtClean="0"/>
          </a:p>
          <a:p>
            <a:pPr lvl="1"/>
            <a:r>
              <a:rPr lang="en-GB" dirty="0" err="1" smtClean="0"/>
              <a:t>Neonati</a:t>
            </a:r>
            <a:r>
              <a:rPr lang="en-GB" dirty="0" smtClean="0"/>
              <a:t> - very old – surgery less invasive</a:t>
            </a:r>
          </a:p>
          <a:p>
            <a:pPr lvl="1"/>
            <a:r>
              <a:rPr lang="en-GB" dirty="0" smtClean="0"/>
              <a:t>Morbid obese - anorexia</a:t>
            </a:r>
          </a:p>
          <a:p>
            <a:r>
              <a:rPr lang="en-GB" dirty="0" smtClean="0"/>
              <a:t>New insight in physiology?</a:t>
            </a:r>
          </a:p>
          <a:p>
            <a:pPr lvl="1"/>
            <a:r>
              <a:rPr lang="en-GB" dirty="0" err="1" smtClean="0">
                <a:solidFill>
                  <a:srgbClr val="FFFF00"/>
                </a:solidFill>
              </a:rPr>
              <a:t>Volutrauma</a:t>
            </a:r>
            <a:r>
              <a:rPr lang="en-GB" dirty="0" smtClean="0">
                <a:solidFill>
                  <a:srgbClr val="FFFF00"/>
                </a:solidFill>
              </a:rPr>
              <a:t> is more important than </a:t>
            </a:r>
            <a:r>
              <a:rPr lang="en-GB" dirty="0" err="1" smtClean="0">
                <a:solidFill>
                  <a:srgbClr val="FFFF00"/>
                </a:solidFill>
              </a:rPr>
              <a:t>barotrauma</a:t>
            </a:r>
          </a:p>
          <a:p>
            <a:pPr lvl="1"/>
            <a:r>
              <a:rPr lang="en-GB" dirty="0" err="1" smtClean="0"/>
              <a:t>Permissive hypercapnia, permissive hypoxia, prevention of biotrauma</a:t>
            </a:r>
          </a:p>
          <a:p>
            <a:endParaRPr lang="en-GB" dirty="0"/>
          </a:p>
        </p:txBody>
      </p:sp>
      <p:sp>
        <p:nvSpPr>
          <p:cNvPr id="7" name="Footer Placeholder 6"/>
          <p:cNvSpPr>
            <a:spLocks noGrp="1"/>
          </p:cNvSpPr>
          <p:nvPr>
            <p:ph type="ftr" sz="quarter" idx="11"/>
          </p:nvPr>
        </p:nvSpPr>
        <p:spPr/>
        <p:txBody>
          <a:bodyPr/>
          <a:lstStyle/>
          <a:p>
            <a:r>
              <a:rPr lang="en-US"/>
              <a:t>J P Mulier New Ventilation modes Wintersymposium Leuven 8 1 2011</a:t>
            </a:r>
            <a:endParaRPr lang="en-GB"/>
          </a:p>
        </p:txBody>
      </p:sp>
      <p:sp>
        <p:nvSpPr>
          <p:cNvPr id="6" name="Slide Number Placeholder 5"/>
          <p:cNvSpPr>
            <a:spLocks noGrp="1"/>
          </p:cNvSpPr>
          <p:nvPr>
            <p:ph type="sldNum" sz="quarter" idx="12"/>
          </p:nvPr>
        </p:nvSpPr>
        <p:spPr/>
        <p:txBody>
          <a:bodyPr/>
          <a:lstStyle/>
          <a:p>
            <a:fld id="{5E82E258-15DF-7946-8560-5F94C43ACABA}" type="slidenum">
              <a:rPr lang="en-GB" smtClean="0"/>
              <a:pPr/>
              <a:t>28</a:t>
            </a:fld>
            <a:endParaRPr lang="en-GB"/>
          </a:p>
        </p:txBody>
      </p:sp>
      <p:pic>
        <p:nvPicPr>
          <p:cNvPr id="13" name="Picture 5" descr="hc1552206005"/>
          <p:cNvPicPr>
            <a:picLocks noChangeAspect="1" noChangeArrowheads="1"/>
          </p:cNvPicPr>
          <p:nvPr/>
        </p:nvPicPr>
        <p:blipFill>
          <a:blip r:embed="rId2"/>
          <a:srcRect/>
          <a:stretch>
            <a:fillRect/>
          </a:stretch>
        </p:blipFill>
        <p:spPr bwMode="auto">
          <a:xfrm>
            <a:off x="0" y="1206500"/>
            <a:ext cx="2436110" cy="2832100"/>
          </a:xfrm>
          <a:prstGeom prst="rect">
            <a:avLst/>
          </a:prstGeom>
          <a:noFill/>
        </p:spPr>
      </p:pic>
      <p:pic>
        <p:nvPicPr>
          <p:cNvPr id="14" name="Picture 4" descr="dg1200379001"/>
          <p:cNvPicPr>
            <a:picLocks noChangeAspect="1" noChangeArrowheads="1"/>
          </p:cNvPicPr>
          <p:nvPr/>
        </p:nvPicPr>
        <p:blipFill>
          <a:blip r:embed="rId3"/>
          <a:srcRect/>
          <a:stretch>
            <a:fillRect/>
          </a:stretch>
        </p:blipFill>
        <p:spPr bwMode="auto">
          <a:xfrm>
            <a:off x="2339976" y="1206500"/>
            <a:ext cx="4622512" cy="2868613"/>
          </a:xfrm>
          <a:prstGeom prst="rect">
            <a:avLst/>
          </a:prstGeom>
          <a:noFill/>
        </p:spPr>
      </p:pic>
      <p:grpSp>
        <p:nvGrpSpPr>
          <p:cNvPr id="4" name="Group 14"/>
          <p:cNvGrpSpPr/>
          <p:nvPr/>
        </p:nvGrpSpPr>
        <p:grpSpPr>
          <a:xfrm>
            <a:off x="6962488" y="1092200"/>
            <a:ext cx="2181512" cy="3365880"/>
            <a:chOff x="0" y="1341438"/>
            <a:chExt cx="3113088" cy="4660900"/>
          </a:xfrm>
        </p:grpSpPr>
        <p:pic>
          <p:nvPicPr>
            <p:cNvPr id="16" name="Picture 7"/>
            <p:cNvPicPr>
              <a:picLocks noChangeAspect="1" noChangeArrowheads="1"/>
            </p:cNvPicPr>
            <p:nvPr/>
          </p:nvPicPr>
          <p:blipFill>
            <a:blip r:embed="rId4"/>
            <a:srcRect/>
            <a:stretch>
              <a:fillRect/>
            </a:stretch>
          </p:blipFill>
          <p:spPr bwMode="auto">
            <a:xfrm>
              <a:off x="0" y="1484313"/>
              <a:ext cx="3113088" cy="4518025"/>
            </a:xfrm>
            <a:prstGeom prst="rect">
              <a:avLst/>
            </a:prstGeom>
            <a:noFill/>
            <a:ln w="9525">
              <a:noFill/>
              <a:miter lim="800000"/>
              <a:headEnd/>
              <a:tailEnd/>
            </a:ln>
            <a:effectLst/>
          </p:spPr>
        </p:pic>
        <p:sp>
          <p:nvSpPr>
            <p:cNvPr id="17" name="Line 12"/>
            <p:cNvSpPr>
              <a:spLocks noChangeShapeType="1"/>
            </p:cNvSpPr>
            <p:nvPr/>
          </p:nvSpPr>
          <p:spPr bwMode="auto">
            <a:xfrm flipH="1">
              <a:off x="1547813" y="2060575"/>
              <a:ext cx="503237" cy="504825"/>
            </a:xfrm>
            <a:prstGeom prst="line">
              <a:avLst/>
            </a:prstGeom>
            <a:noFill/>
            <a:ln w="31750">
              <a:solidFill>
                <a:srgbClr val="FF0000"/>
              </a:solidFill>
              <a:round/>
              <a:headEnd type="triangle" w="med" len="med"/>
              <a:tailEnd type="triangle" w="med" len="med"/>
            </a:ln>
            <a:effectLst/>
          </p:spPr>
          <p:txBody>
            <a:bodyPr>
              <a:prstTxWarp prst="textNoShape">
                <a:avLst/>
              </a:prstTxWarp>
            </a:bodyPr>
            <a:lstStyle/>
            <a:p>
              <a:endParaRPr lang="en-GB"/>
            </a:p>
          </p:txBody>
        </p:sp>
        <p:sp>
          <p:nvSpPr>
            <p:cNvPr id="18" name="Line 13"/>
            <p:cNvSpPr>
              <a:spLocks noChangeShapeType="1"/>
            </p:cNvSpPr>
            <p:nvPr/>
          </p:nvSpPr>
          <p:spPr bwMode="auto">
            <a:xfrm flipH="1">
              <a:off x="1474788" y="1341438"/>
              <a:ext cx="1587" cy="3960812"/>
            </a:xfrm>
            <a:prstGeom prst="line">
              <a:avLst/>
            </a:prstGeom>
            <a:noFill/>
            <a:ln w="31750">
              <a:solidFill>
                <a:srgbClr val="FF0000"/>
              </a:solidFill>
              <a:round/>
              <a:headEnd type="triangle" w="med" len="med"/>
              <a:tailEnd type="triangle" w="med" len="med"/>
            </a:ln>
            <a:effectLst/>
          </p:spPr>
          <p:txBody>
            <a:bodyPr>
              <a:prstTxWarp prst="textNoShape">
                <a:avLst/>
              </a:prstTxWarp>
            </a:bodyPr>
            <a:lstStyle/>
            <a:p>
              <a:endParaRPr lang="en-GB"/>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878" y="274638"/>
            <a:ext cx="8710872" cy="1143000"/>
          </a:xfrm>
        </p:spPr>
        <p:txBody>
          <a:bodyPr>
            <a:normAutofit fontScale="90000"/>
          </a:bodyPr>
          <a:lstStyle/>
          <a:p>
            <a:r>
              <a:rPr lang="en-GB" sz="4000"/>
              <a:t>Do we have New Ventilation Technology?</a:t>
            </a:r>
          </a:p>
        </p:txBody>
      </p:sp>
      <p:sp>
        <p:nvSpPr>
          <p:cNvPr id="3" name="Content Placeholder 2"/>
          <p:cNvSpPr>
            <a:spLocks noGrp="1"/>
          </p:cNvSpPr>
          <p:nvPr>
            <p:ph idx="1"/>
          </p:nvPr>
        </p:nvSpPr>
        <p:spPr>
          <a:xfrm>
            <a:off x="457200" y="1600200"/>
            <a:ext cx="8686800" cy="4525963"/>
          </a:xfrm>
        </p:spPr>
        <p:txBody>
          <a:bodyPr>
            <a:normAutofit fontScale="85000" lnSpcReduction="20000"/>
          </a:bodyPr>
          <a:lstStyle/>
          <a:p>
            <a:pPr marL="514350" indent="-514350">
              <a:buFont typeface="+mj-lt"/>
              <a:buAutoNum type="alphaUcPeriod"/>
            </a:pPr>
            <a:r>
              <a:rPr lang="en-US"/>
              <a:t>Support matched with the patient demand: synchronisation problem: </a:t>
            </a:r>
            <a:r>
              <a:rPr lang="en-US" sz="1946" i="1"/>
              <a:t>not for anesthesia</a:t>
            </a:r>
            <a:endParaRPr lang="en-US" i="1"/>
          </a:p>
          <a:p>
            <a:pPr marL="971550" lvl="1" indent="-514350"/>
            <a:r>
              <a:rPr lang="en-US"/>
              <a:t>Proportional assist ventilation (PAV)</a:t>
            </a:r>
          </a:p>
          <a:p>
            <a:pPr marL="971550" lvl="1" indent="-514350"/>
            <a:r>
              <a:rPr lang="en-US"/>
              <a:t>Neurally adjusted ventilatory assist (NAVA)</a:t>
            </a:r>
          </a:p>
          <a:p>
            <a:pPr marL="514350" indent="-514350">
              <a:buFont typeface="+mj-lt"/>
              <a:buAutoNum type="alphaUcPeriod"/>
            </a:pPr>
            <a:r>
              <a:rPr lang="en-US"/>
              <a:t>Breath-to-breath variability: improves oxygenation: </a:t>
            </a:r>
            <a:r>
              <a:rPr lang="en-US" sz="1946" i="1"/>
              <a:t>more physiologic in anesthesia?</a:t>
            </a:r>
            <a:endParaRPr lang="en-US" i="1"/>
          </a:p>
          <a:p>
            <a:pPr marL="971550" lvl="1" indent="-514350"/>
            <a:r>
              <a:rPr lang="en-US"/>
              <a:t>Biologically variable ventilation (BVV)</a:t>
            </a:r>
          </a:p>
          <a:p>
            <a:pPr marL="971550" lvl="1" indent="-514350"/>
            <a:r>
              <a:rPr lang="en-US"/>
              <a:t>Fractal ventilation (FV)</a:t>
            </a:r>
          </a:p>
          <a:p>
            <a:pPr marL="514350" indent="-514350">
              <a:buFont typeface="+mj-lt"/>
              <a:buAutoNum type="alphaUcPeriod"/>
            </a:pPr>
            <a:r>
              <a:rPr lang="en-GB"/>
              <a:t>Complex closed loop technology: ventilation is continuously </a:t>
            </a:r>
            <a:r>
              <a:rPr lang="en-US"/>
              <a:t>adapted to </a:t>
            </a:r>
            <a:r>
              <a:rPr lang="en-GB"/>
              <a:t>the patient’s lungfunction: </a:t>
            </a:r>
            <a:r>
              <a:rPr lang="nl-BE" sz="1800" i="1"/>
              <a:t>usefull in anesthesia</a:t>
            </a:r>
            <a:r>
              <a:rPr lang="nl-BE" sz="2353" i="1"/>
              <a:t>?</a:t>
            </a:r>
            <a:endParaRPr lang="en-US"/>
          </a:p>
          <a:p>
            <a:pPr marL="971550" lvl="1" indent="-514350"/>
            <a:r>
              <a:rPr lang="en-US"/>
              <a:t>The </a:t>
            </a:r>
            <a:r>
              <a:rPr lang="en-GB"/>
              <a:t>adaptive support ventilation (ASV</a:t>
            </a:r>
            <a:r>
              <a:rPr lang="nl-BE"/>
              <a:t>)</a:t>
            </a:r>
            <a:endParaRPr lang="en-GB" sz="2353" i="1"/>
          </a:p>
        </p:txBody>
      </p:sp>
      <p:sp>
        <p:nvSpPr>
          <p:cNvPr id="5" name="Footer Placeholder 4"/>
          <p:cNvSpPr>
            <a:spLocks noGrp="1"/>
          </p:cNvSpPr>
          <p:nvPr>
            <p:ph type="ftr" sz="quarter" idx="11"/>
          </p:nvPr>
        </p:nvSpPr>
        <p:spPr/>
        <p:txBody>
          <a:bodyPr/>
          <a:lstStyle/>
          <a:p>
            <a:r>
              <a:rPr lang="en-US"/>
              <a:t>J P Mulier New Ventilation modes Wintersymposium Leuven 8 1 2011</a:t>
            </a:r>
            <a:endParaRPr lang="en-GB"/>
          </a:p>
        </p:txBody>
      </p:sp>
      <p:sp>
        <p:nvSpPr>
          <p:cNvPr id="4" name="Slide Number Placeholder 3"/>
          <p:cNvSpPr>
            <a:spLocks noGrp="1"/>
          </p:cNvSpPr>
          <p:nvPr>
            <p:ph type="sldNum" sz="quarter" idx="12"/>
          </p:nvPr>
        </p:nvSpPr>
        <p:spPr/>
        <p:txBody>
          <a:bodyPr/>
          <a:lstStyle/>
          <a:p>
            <a:fld id="{5E82E258-15DF-7946-8560-5F94C43ACABA}" type="slidenum">
              <a:rPr lang="en-GB" smtClean="0"/>
              <a:pPr/>
              <a:t>29</a:t>
            </a:fld>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10" name="Slide Number Placeholder 5"/>
          <p:cNvSpPr>
            <a:spLocks noGrp="1"/>
          </p:cNvSpPr>
          <p:nvPr>
            <p:ph type="sldNum" sz="quarter" idx="12"/>
          </p:nvPr>
        </p:nvSpPr>
        <p:spPr/>
        <p:txBody>
          <a:bodyPr/>
          <a:lstStyle/>
          <a:p>
            <a:fld id="{8EAA3CE5-EA68-604D-A3BE-8DD8E12C7A53}" type="slidenum">
              <a:rPr lang="nl-NL"/>
              <a:pPr/>
              <a:t>3</a:t>
            </a:fld>
            <a:endParaRPr lang="nl-NL"/>
          </a:p>
        </p:txBody>
      </p:sp>
      <p:sp>
        <p:nvSpPr>
          <p:cNvPr id="387074" name="Rectangle 2"/>
          <p:cNvSpPr>
            <a:spLocks noGrp="1" noChangeArrowheads="1"/>
          </p:cNvSpPr>
          <p:nvPr>
            <p:ph type="title"/>
          </p:nvPr>
        </p:nvSpPr>
        <p:spPr>
          <a:xfrm>
            <a:off x="1692275" y="152400"/>
            <a:ext cx="5545138" cy="1066800"/>
          </a:xfrm>
        </p:spPr>
        <p:txBody>
          <a:bodyPr/>
          <a:lstStyle/>
          <a:p>
            <a:r>
              <a:rPr lang="en-GB" sz="4000"/>
              <a:t>Our Results in lap RNY</a:t>
            </a:r>
          </a:p>
        </p:txBody>
      </p:sp>
      <p:sp>
        <p:nvSpPr>
          <p:cNvPr id="387075" name="Rectangle 3"/>
          <p:cNvSpPr>
            <a:spLocks noGrp="1" noChangeArrowheads="1"/>
          </p:cNvSpPr>
          <p:nvPr>
            <p:ph type="body" idx="1"/>
          </p:nvPr>
        </p:nvSpPr>
        <p:spPr/>
        <p:txBody>
          <a:bodyPr/>
          <a:lstStyle/>
          <a:p>
            <a:endParaRPr lang="en-GB"/>
          </a:p>
        </p:txBody>
      </p:sp>
      <p:pic>
        <p:nvPicPr>
          <p:cNvPr id="387076" name="Picture 4"/>
          <p:cNvPicPr>
            <a:picLocks noChangeAspect="1" noChangeArrowheads="1"/>
          </p:cNvPicPr>
          <p:nvPr/>
        </p:nvPicPr>
        <p:blipFill>
          <a:blip r:embed="rId2"/>
          <a:srcRect/>
          <a:stretch>
            <a:fillRect/>
          </a:stretch>
        </p:blipFill>
        <p:spPr bwMode="auto">
          <a:xfrm>
            <a:off x="0" y="1004888"/>
            <a:ext cx="4932363" cy="3130550"/>
          </a:xfrm>
          <a:prstGeom prst="rect">
            <a:avLst/>
          </a:prstGeom>
          <a:noFill/>
          <a:ln w="9525">
            <a:noFill/>
            <a:miter lim="800000"/>
            <a:headEnd/>
            <a:tailEnd/>
          </a:ln>
          <a:effectLst/>
        </p:spPr>
      </p:pic>
      <p:pic>
        <p:nvPicPr>
          <p:cNvPr id="387077" name="Picture 5"/>
          <p:cNvPicPr>
            <a:picLocks noChangeAspect="1" noChangeArrowheads="1"/>
          </p:cNvPicPr>
          <p:nvPr/>
        </p:nvPicPr>
        <p:blipFill>
          <a:blip r:embed="rId3"/>
          <a:srcRect/>
          <a:stretch>
            <a:fillRect/>
          </a:stretch>
        </p:blipFill>
        <p:spPr bwMode="auto">
          <a:xfrm>
            <a:off x="0" y="3573463"/>
            <a:ext cx="4140200" cy="3284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878" y="274638"/>
            <a:ext cx="8710872" cy="1143000"/>
          </a:xfrm>
        </p:spPr>
        <p:txBody>
          <a:bodyPr>
            <a:normAutofit fontScale="90000"/>
          </a:bodyPr>
          <a:lstStyle/>
          <a:p>
            <a:r>
              <a:rPr lang="en-GB" sz="4000"/>
              <a:t>Do we have New Ventilation Technology?</a:t>
            </a:r>
          </a:p>
        </p:txBody>
      </p:sp>
      <p:sp>
        <p:nvSpPr>
          <p:cNvPr id="3" name="Content Placeholder 2"/>
          <p:cNvSpPr>
            <a:spLocks noGrp="1"/>
          </p:cNvSpPr>
          <p:nvPr>
            <p:ph idx="1"/>
          </p:nvPr>
        </p:nvSpPr>
        <p:spPr>
          <a:xfrm>
            <a:off x="457200" y="1600200"/>
            <a:ext cx="8686800" cy="4525963"/>
          </a:xfrm>
        </p:spPr>
        <p:txBody>
          <a:bodyPr>
            <a:normAutofit fontScale="85000" lnSpcReduction="20000"/>
          </a:bodyPr>
          <a:lstStyle/>
          <a:p>
            <a:pPr marL="514350" indent="-514350">
              <a:buFont typeface="+mj-lt"/>
              <a:buAutoNum type="alphaUcPeriod"/>
            </a:pPr>
            <a:r>
              <a:rPr lang="en-US"/>
              <a:t>Support matched with the patient demand: synchronisation problem: </a:t>
            </a:r>
            <a:r>
              <a:rPr lang="en-US" sz="1946" i="1"/>
              <a:t>not for anesthesia</a:t>
            </a:r>
            <a:endParaRPr lang="en-US" i="1"/>
          </a:p>
          <a:p>
            <a:pPr marL="971550" lvl="1" indent="-514350"/>
            <a:r>
              <a:rPr lang="en-US"/>
              <a:t>Proportional assist ventilation (PAV)</a:t>
            </a:r>
          </a:p>
          <a:p>
            <a:pPr marL="971550" lvl="1" indent="-514350"/>
            <a:r>
              <a:rPr lang="en-US"/>
              <a:t>Neurally adjusted ventilatory assist (NAVA)</a:t>
            </a:r>
          </a:p>
          <a:p>
            <a:pPr marL="514350" indent="-514350">
              <a:buFont typeface="+mj-lt"/>
              <a:buAutoNum type="alphaUcPeriod"/>
            </a:pPr>
            <a:r>
              <a:rPr lang="en-US"/>
              <a:t>Breath-to-breath variability: improves oxygenation: </a:t>
            </a:r>
            <a:r>
              <a:rPr lang="en-US" sz="1946" i="1"/>
              <a:t>more physiologic in anesthesia?</a:t>
            </a:r>
            <a:endParaRPr lang="en-US" i="1"/>
          </a:p>
          <a:p>
            <a:pPr marL="971550" lvl="1" indent="-514350"/>
            <a:r>
              <a:rPr lang="en-US"/>
              <a:t>Biologically variable ventilation (BVV)</a:t>
            </a:r>
          </a:p>
          <a:p>
            <a:pPr marL="971550" lvl="1" indent="-514350"/>
            <a:r>
              <a:rPr lang="en-US"/>
              <a:t>Fractal ventilation (FV)</a:t>
            </a:r>
          </a:p>
          <a:p>
            <a:pPr marL="514350" indent="-514350">
              <a:buFont typeface="+mj-lt"/>
              <a:buAutoNum type="alphaUcPeriod"/>
            </a:pPr>
            <a:r>
              <a:rPr lang="en-GB"/>
              <a:t>Complex closed loop technology: ventilation is continuously </a:t>
            </a:r>
            <a:r>
              <a:rPr lang="en-US"/>
              <a:t>adapted to </a:t>
            </a:r>
            <a:r>
              <a:rPr lang="en-GB"/>
              <a:t>the patient’s lungfunction: </a:t>
            </a:r>
            <a:r>
              <a:rPr lang="nl-BE" sz="1800" i="1"/>
              <a:t>usefull in anesthesia</a:t>
            </a:r>
            <a:r>
              <a:rPr lang="nl-BE" sz="2353" i="1"/>
              <a:t>?</a:t>
            </a:r>
            <a:endParaRPr lang="en-US"/>
          </a:p>
          <a:p>
            <a:pPr marL="971550" lvl="1" indent="-514350"/>
            <a:r>
              <a:rPr lang="en-US"/>
              <a:t>The </a:t>
            </a:r>
            <a:r>
              <a:rPr lang="en-GB"/>
              <a:t>adaptive support ventilation (ASV</a:t>
            </a:r>
            <a:r>
              <a:rPr lang="nl-BE"/>
              <a:t>)</a:t>
            </a:r>
            <a:endParaRPr lang="en-GB" sz="2353" i="1"/>
          </a:p>
        </p:txBody>
      </p:sp>
      <p:sp>
        <p:nvSpPr>
          <p:cNvPr id="5" name="Footer Placeholder 4"/>
          <p:cNvSpPr>
            <a:spLocks noGrp="1"/>
          </p:cNvSpPr>
          <p:nvPr>
            <p:ph type="ftr" sz="quarter" idx="11"/>
          </p:nvPr>
        </p:nvSpPr>
        <p:spPr/>
        <p:txBody>
          <a:bodyPr/>
          <a:lstStyle/>
          <a:p>
            <a:r>
              <a:rPr lang="en-US"/>
              <a:t>J P Mulier New Ventilation modes Wintersymposium Leuven 8 1 2011</a:t>
            </a:r>
            <a:endParaRPr lang="en-GB"/>
          </a:p>
        </p:txBody>
      </p:sp>
      <p:sp>
        <p:nvSpPr>
          <p:cNvPr id="4" name="Slide Number Placeholder 3"/>
          <p:cNvSpPr>
            <a:spLocks noGrp="1"/>
          </p:cNvSpPr>
          <p:nvPr>
            <p:ph type="sldNum" sz="quarter" idx="12"/>
          </p:nvPr>
        </p:nvSpPr>
        <p:spPr/>
        <p:txBody>
          <a:bodyPr/>
          <a:lstStyle/>
          <a:p>
            <a:fld id="{5E82E258-15DF-7946-8560-5F94C43ACABA}" type="slidenum">
              <a:rPr lang="en-GB" smtClean="0"/>
              <a:pPr/>
              <a:t>30</a:t>
            </a:fld>
            <a:endParaRPr lang="en-GB"/>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9" name="Slide Number Placeholder 5"/>
          <p:cNvSpPr>
            <a:spLocks noGrp="1"/>
          </p:cNvSpPr>
          <p:nvPr>
            <p:ph type="sldNum" sz="quarter" idx="12"/>
          </p:nvPr>
        </p:nvSpPr>
        <p:spPr/>
        <p:txBody>
          <a:bodyPr/>
          <a:lstStyle/>
          <a:p>
            <a:fld id="{CD22053D-5D29-D743-AC7D-7A2481709B09}" type="slidenum">
              <a:rPr lang="nl-NL"/>
              <a:pPr/>
              <a:t>31</a:t>
            </a:fld>
            <a:endParaRPr lang="nl-NL"/>
          </a:p>
        </p:txBody>
      </p:sp>
      <p:sp>
        <p:nvSpPr>
          <p:cNvPr id="435202" name="Rectangle 2"/>
          <p:cNvSpPr>
            <a:spLocks noGrp="1" noChangeArrowheads="1"/>
          </p:cNvSpPr>
          <p:nvPr>
            <p:ph type="title"/>
          </p:nvPr>
        </p:nvSpPr>
        <p:spPr>
          <a:xfrm>
            <a:off x="1219200" y="152400"/>
            <a:ext cx="7924800" cy="1066800"/>
          </a:xfrm>
        </p:spPr>
        <p:txBody>
          <a:bodyPr/>
          <a:lstStyle/>
          <a:p>
            <a:pPr>
              <a:buFont typeface="Wingdings" charset="2"/>
              <a:buNone/>
            </a:pPr>
            <a:r>
              <a:rPr lang="en-US" sz="4000"/>
              <a:t>Post extubation aspiration due to</a:t>
            </a:r>
          </a:p>
        </p:txBody>
      </p:sp>
      <p:pic>
        <p:nvPicPr>
          <p:cNvPr id="435204" name="Picture 4" descr="Poster5  ESA 2008 pres sup"/>
          <p:cNvPicPr>
            <a:picLocks noChangeAspect="1" noChangeArrowheads="1"/>
          </p:cNvPicPr>
          <p:nvPr/>
        </p:nvPicPr>
        <p:blipFill>
          <a:blip r:embed="rId2"/>
          <a:srcRect/>
          <a:stretch>
            <a:fillRect/>
          </a:stretch>
        </p:blipFill>
        <p:spPr bwMode="auto">
          <a:xfrm>
            <a:off x="4395788" y="1557338"/>
            <a:ext cx="4748212" cy="836612"/>
          </a:xfrm>
          <a:prstGeom prst="rect">
            <a:avLst/>
          </a:prstGeom>
          <a:noFill/>
        </p:spPr>
      </p:pic>
      <p:sp>
        <p:nvSpPr>
          <p:cNvPr id="435205" name="Rectangle 5"/>
          <p:cNvSpPr>
            <a:spLocks noGrp="1" noChangeArrowheads="1"/>
          </p:cNvSpPr>
          <p:nvPr>
            <p:ph type="body" idx="1"/>
          </p:nvPr>
        </p:nvSpPr>
        <p:spPr>
          <a:xfrm>
            <a:off x="0" y="1773238"/>
            <a:ext cx="7391400" cy="4724400"/>
          </a:xfrm>
        </p:spPr>
        <p:txBody>
          <a:bodyPr/>
          <a:lstStyle/>
          <a:p>
            <a:pPr marL="990600" lvl="1" indent="-533400">
              <a:lnSpc>
                <a:spcPct val="90000"/>
              </a:lnSpc>
              <a:buFont typeface="Wingdings" charset="2"/>
              <a:buAutoNum type="arabicPeriod"/>
            </a:pPr>
            <a:r>
              <a:rPr lang="en-US"/>
              <a:t>Superficial breathing</a:t>
            </a:r>
          </a:p>
          <a:p>
            <a:pPr marL="1371600" lvl="2" indent="-457200">
              <a:lnSpc>
                <a:spcPct val="90000"/>
              </a:lnSpc>
              <a:buFont typeface="Wingdings" charset="2"/>
              <a:buAutoNum type="arabicPeriod"/>
            </a:pPr>
            <a:r>
              <a:rPr lang="en-US"/>
              <a:t>Use pressure support during end of operation</a:t>
            </a:r>
          </a:p>
          <a:p>
            <a:pPr marL="1371600" lvl="2" indent="-457200">
              <a:lnSpc>
                <a:spcPct val="90000"/>
              </a:lnSpc>
              <a:buFont typeface="Wingdings" charset="2"/>
              <a:buAutoNum type="arabicPeriod"/>
            </a:pPr>
            <a:r>
              <a:rPr lang="en-US"/>
              <a:t>Non invasive support ventilation</a:t>
            </a:r>
          </a:p>
          <a:p>
            <a:pPr marL="990600" lvl="1" indent="-533400">
              <a:lnSpc>
                <a:spcPct val="90000"/>
              </a:lnSpc>
              <a:buFont typeface="Wingdings" charset="2"/>
              <a:buAutoNum type="arabicPeriod"/>
            </a:pPr>
            <a:r>
              <a:rPr lang="en-US"/>
              <a:t>Insufficient decurarization</a:t>
            </a:r>
          </a:p>
          <a:p>
            <a:pPr marL="1371600" lvl="2" indent="-457200">
              <a:lnSpc>
                <a:spcPct val="90000"/>
              </a:lnSpc>
              <a:buFont typeface="Wingdings" charset="2"/>
              <a:buAutoNum type="arabicPeriod"/>
            </a:pPr>
            <a:r>
              <a:rPr lang="en-US"/>
              <a:t>Use Brideon</a:t>
            </a:r>
          </a:p>
          <a:p>
            <a:pPr marL="990600" lvl="1" indent="-533400">
              <a:lnSpc>
                <a:spcPct val="90000"/>
              </a:lnSpc>
              <a:buFont typeface="Wingdings" charset="2"/>
              <a:buAutoNum type="arabicPeriod"/>
            </a:pPr>
            <a:r>
              <a:rPr lang="en-US"/>
              <a:t>Not fully awake</a:t>
            </a:r>
          </a:p>
          <a:p>
            <a:pPr marL="1371600" lvl="2" indent="-457200">
              <a:lnSpc>
                <a:spcPct val="90000"/>
              </a:lnSpc>
              <a:buFont typeface="Wingdings" charset="2"/>
              <a:buAutoNum type="arabicPeriod"/>
            </a:pPr>
            <a:r>
              <a:rPr lang="en-US"/>
              <a:t>Use inhalation, remifentanyl, pressure support,…</a:t>
            </a:r>
          </a:p>
          <a:p>
            <a:pPr marL="990600" lvl="1" indent="-533400">
              <a:lnSpc>
                <a:spcPct val="90000"/>
              </a:lnSpc>
              <a:buFont typeface="Wingdings" charset="2"/>
              <a:buAutoNum type="arabicPeriod"/>
            </a:pPr>
            <a:r>
              <a:rPr lang="en-US"/>
              <a:t>Stomach pouch not emptied</a:t>
            </a:r>
          </a:p>
          <a:p>
            <a:pPr marL="1371600" lvl="2" indent="-457200">
              <a:lnSpc>
                <a:spcPct val="90000"/>
              </a:lnSpc>
              <a:buFont typeface="Wingdings" charset="2"/>
              <a:buAutoNum type="arabicPeriod"/>
            </a:pPr>
            <a:r>
              <a:rPr lang="en-US"/>
              <a:t>Suction stomach empty before extubation</a:t>
            </a:r>
          </a:p>
        </p:txBody>
      </p:sp>
      <p:pic>
        <p:nvPicPr>
          <p:cNvPr id="435206" name="Picture 6" descr="brideon receptor2"/>
          <p:cNvPicPr>
            <a:picLocks noChangeAspect="1" noChangeArrowheads="1"/>
          </p:cNvPicPr>
          <p:nvPr/>
        </p:nvPicPr>
        <p:blipFill>
          <a:blip r:embed="rId3"/>
          <a:srcRect/>
          <a:stretch>
            <a:fillRect/>
          </a:stretch>
        </p:blipFill>
        <p:spPr bwMode="auto">
          <a:xfrm>
            <a:off x="6588125" y="2708275"/>
            <a:ext cx="2555875" cy="72707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196C01A1-640B-9A4F-822C-63E3EEA0D9E8}" type="slidenum">
              <a:rPr lang="nl-NL"/>
              <a:pPr/>
              <a:t>32</a:t>
            </a:fld>
            <a:endParaRPr lang="nl-NL"/>
          </a:p>
        </p:txBody>
      </p:sp>
      <p:sp>
        <p:nvSpPr>
          <p:cNvPr id="397314" name="Rectangle 2"/>
          <p:cNvSpPr>
            <a:spLocks noGrp="1" noChangeArrowheads="1"/>
          </p:cNvSpPr>
          <p:nvPr>
            <p:ph type="title"/>
          </p:nvPr>
        </p:nvSpPr>
        <p:spPr>
          <a:xfrm>
            <a:off x="611188" y="152400"/>
            <a:ext cx="8532812" cy="1066800"/>
          </a:xfrm>
        </p:spPr>
        <p:txBody>
          <a:bodyPr/>
          <a:lstStyle/>
          <a:p>
            <a:r>
              <a:rPr lang="en-US" sz="4000"/>
              <a:t>Can anesthesiology help to facilitate laparoscopic surgery?  </a:t>
            </a:r>
          </a:p>
        </p:txBody>
      </p:sp>
      <p:sp>
        <p:nvSpPr>
          <p:cNvPr id="397315" name="Rectangle 3"/>
          <p:cNvSpPr>
            <a:spLocks noGrp="1" noChangeArrowheads="1"/>
          </p:cNvSpPr>
          <p:nvPr>
            <p:ph type="body" idx="1"/>
          </p:nvPr>
        </p:nvSpPr>
        <p:spPr>
          <a:xfrm>
            <a:off x="1219200" y="1676400"/>
            <a:ext cx="7924800" cy="5181600"/>
          </a:xfrm>
        </p:spPr>
        <p:txBody>
          <a:bodyPr/>
          <a:lstStyle/>
          <a:p>
            <a:pPr algn="ctr">
              <a:buFont typeface="Wingdings" charset="2"/>
              <a:buNone/>
            </a:pPr>
            <a:r>
              <a:rPr lang="en-US" sz="2800"/>
              <a:t>Chirurgische opmerkingen</a:t>
            </a:r>
          </a:p>
          <a:p>
            <a:r>
              <a:rPr lang="en-US" sz="2400"/>
              <a:t>Patient spant en toch beweert Anesthesist dat patient ontspannen is (TOF 0) !</a:t>
            </a:r>
          </a:p>
          <a:p>
            <a:r>
              <a:rPr lang="en-US" sz="2400"/>
              <a:t>Ik heb geen werkvolume laparoscopisch en anesthesist wil niets doen!</a:t>
            </a:r>
          </a:p>
          <a:p>
            <a:r>
              <a:rPr lang="en-US" sz="2400"/>
              <a:t>Andere collega’s werken op lagere druk maar ik kan dat niet?</a:t>
            </a:r>
          </a:p>
          <a:p>
            <a:r>
              <a:rPr lang="en-US" sz="2400"/>
              <a:t>Sommige anesthesisten ontspannen patient beter dan anderen. Waarom?</a:t>
            </a:r>
          </a:p>
          <a:p>
            <a:r>
              <a:rPr lang="en-US" sz="2400"/>
              <a:t>Patient ademt en perst op einde ingreep terwijl ontwaak toch traag verloopt!</a:t>
            </a:r>
            <a:br>
              <a:rPr lang="en-US" sz="2400"/>
            </a:br>
            <a:endParaRPr lang="en-US" sz="28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7F642A6E-9864-1045-B31B-83A0E21A79AB}" type="slidenum">
              <a:rPr lang="nl-NL"/>
              <a:pPr/>
              <a:t>33</a:t>
            </a:fld>
            <a:endParaRPr lang="nl-NL"/>
          </a:p>
        </p:txBody>
      </p:sp>
      <p:sp>
        <p:nvSpPr>
          <p:cNvPr id="545794" name="Rectangle 2"/>
          <p:cNvSpPr>
            <a:spLocks noGrp="1" noChangeArrowheads="1"/>
          </p:cNvSpPr>
          <p:nvPr>
            <p:ph type="title"/>
          </p:nvPr>
        </p:nvSpPr>
        <p:spPr/>
        <p:txBody>
          <a:bodyPr/>
          <a:lstStyle/>
          <a:p>
            <a:r>
              <a:rPr lang="en-US" sz="4000"/>
              <a:t>Why giving insufficient NMB?</a:t>
            </a:r>
          </a:p>
        </p:txBody>
      </p:sp>
      <p:sp>
        <p:nvSpPr>
          <p:cNvPr id="545795" name="Rectangle 3"/>
          <p:cNvSpPr>
            <a:spLocks noGrp="1" noChangeArrowheads="1"/>
          </p:cNvSpPr>
          <p:nvPr>
            <p:ph type="body" idx="1"/>
          </p:nvPr>
        </p:nvSpPr>
        <p:spPr>
          <a:xfrm>
            <a:off x="1219200" y="1341438"/>
            <a:ext cx="7924800" cy="5181600"/>
          </a:xfrm>
        </p:spPr>
        <p:txBody>
          <a:bodyPr/>
          <a:lstStyle/>
          <a:p>
            <a:r>
              <a:rPr lang="en-US" sz="2800" dirty="0"/>
              <a:t>Rest relaxation is very anxious, </a:t>
            </a:r>
          </a:p>
          <a:p>
            <a:r>
              <a:rPr lang="en-US" sz="2800" dirty="0"/>
              <a:t>To prevent bad respiration post op, low saturation, high CO2</a:t>
            </a:r>
          </a:p>
          <a:p>
            <a:r>
              <a:rPr lang="en-US" sz="2800" dirty="0"/>
              <a:t>Relaxation sufficient ended to allow </a:t>
            </a:r>
            <a:r>
              <a:rPr lang="en-US" sz="2800" dirty="0" err="1"/>
              <a:t>neostigmine</a:t>
            </a:r>
            <a:r>
              <a:rPr lang="en-US" sz="2800" dirty="0"/>
              <a:t> to work</a:t>
            </a:r>
          </a:p>
          <a:p>
            <a:pPr lvl="1"/>
            <a:r>
              <a:rPr lang="en-US" sz="2400" dirty="0"/>
              <a:t>TOF minimum one count</a:t>
            </a:r>
          </a:p>
          <a:p>
            <a:r>
              <a:rPr lang="en-US" sz="2800" dirty="0"/>
              <a:t>Better no </a:t>
            </a:r>
            <a:r>
              <a:rPr lang="en-US" sz="2800" dirty="0" err="1"/>
              <a:t>neostigmine</a:t>
            </a:r>
            <a:r>
              <a:rPr lang="en-US" sz="2800" dirty="0"/>
              <a:t> as</a:t>
            </a:r>
          </a:p>
          <a:p>
            <a:pPr lvl="1"/>
            <a:r>
              <a:rPr lang="en-US" sz="2400" dirty="0" err="1"/>
              <a:t>Bradycardia</a:t>
            </a:r>
            <a:r>
              <a:rPr lang="en-US" sz="2400" dirty="0"/>
              <a:t> - total AV block </a:t>
            </a:r>
            <a:r>
              <a:rPr lang="en-US" sz="2400" dirty="0" err="1"/>
              <a:t>risico</a:t>
            </a:r>
            <a:endParaRPr lang="en-US" sz="2400" dirty="0"/>
          </a:p>
          <a:p>
            <a:pPr lvl="1"/>
            <a:r>
              <a:rPr lang="en-US" sz="2400" dirty="0" err="1"/>
              <a:t>Bronchospasm</a:t>
            </a:r>
            <a:r>
              <a:rPr lang="en-US" sz="2400" dirty="0"/>
              <a:t> (asthmatic patients?)</a:t>
            </a:r>
          </a:p>
          <a:p>
            <a:pPr lvl="1"/>
            <a:r>
              <a:rPr lang="en-US" sz="2400" dirty="0"/>
              <a:t>Vomiting and nausea post op</a:t>
            </a:r>
          </a:p>
          <a:p>
            <a:pPr algn="ctr">
              <a:buFont typeface="Wingdings" charset="2"/>
              <a:buNone/>
            </a:pPr>
            <a:r>
              <a:rPr lang="en-US" sz="2800" dirty="0"/>
              <a:t>No reason </a:t>
            </a:r>
            <a:r>
              <a:rPr lang="en-US" sz="2400" dirty="0"/>
              <a:t>now with </a:t>
            </a:r>
            <a:r>
              <a:rPr lang="en-US" sz="2400" dirty="0" err="1"/>
              <a:t>Sugammadex</a:t>
            </a:r>
            <a:r>
              <a:rPr lang="en-US" sz="2800" dirty="0"/>
              <a:t> </a:t>
            </a:r>
            <a:r>
              <a:rPr lang="en-US" sz="1600" dirty="0"/>
              <a:t>(</a:t>
            </a:r>
            <a:r>
              <a:rPr lang="en-US" sz="1600" dirty="0" err="1"/>
              <a:t>brideon</a:t>
            </a:r>
            <a:r>
              <a:rPr lang="en-US" sz="1600" dirty="0"/>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nl-BE" sz="3200"/>
              <a:t>On the abdominal pressure volume relation</a:t>
            </a:r>
            <a:endParaRPr lang="nl-NL" sz="2000"/>
          </a:p>
        </p:txBody>
      </p:sp>
      <p:graphicFrame>
        <p:nvGraphicFramePr>
          <p:cNvPr id="13" name="Object 2"/>
          <p:cNvGraphicFramePr>
            <a:graphicFrameLocks noGrp="1" noChangeAspect="1"/>
          </p:cNvGraphicFramePr>
          <p:nvPr>
            <p:ph sz="quarter" idx="1"/>
          </p:nvPr>
        </p:nvGraphicFramePr>
        <p:xfrm>
          <a:off x="793750" y="1125538"/>
          <a:ext cx="7485063" cy="4989512"/>
        </p:xfrm>
        <a:graphic>
          <a:graphicData uri="http://schemas.openxmlformats.org/drawingml/2006/chart">
            <c:chart xmlns:c="http://schemas.openxmlformats.org/drawingml/2006/chart" xmlns:r="http://schemas.openxmlformats.org/officeDocument/2006/relationships" r:id="rId2"/>
          </a:graphicData>
        </a:graphic>
      </p:graphicFrame>
      <p:sp>
        <p:nvSpPr>
          <p:cNvPr id="17412" name="Text Box 6"/>
          <p:cNvSpPr txBox="1">
            <a:spLocks noChangeArrowheads="1"/>
          </p:cNvSpPr>
          <p:nvPr/>
        </p:nvSpPr>
        <p:spPr bwMode="auto">
          <a:xfrm>
            <a:off x="2339975" y="3068638"/>
            <a:ext cx="1012825" cy="376237"/>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nl-BE"/>
              <a:t>PV0 = 5</a:t>
            </a:r>
            <a:endParaRPr lang="nl-NL"/>
          </a:p>
        </p:txBody>
      </p:sp>
      <p:sp>
        <p:nvSpPr>
          <p:cNvPr id="17413" name="Text Box 7"/>
          <p:cNvSpPr txBox="1">
            <a:spLocks noChangeArrowheads="1"/>
          </p:cNvSpPr>
          <p:nvPr/>
        </p:nvSpPr>
        <p:spPr bwMode="auto">
          <a:xfrm>
            <a:off x="3924300" y="3429000"/>
            <a:ext cx="1584325" cy="376238"/>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nl-BE"/>
              <a:t>E = 4 mmHg/l</a:t>
            </a:r>
            <a:endParaRPr lang="nl-NL"/>
          </a:p>
        </p:txBody>
      </p:sp>
      <p:sp>
        <p:nvSpPr>
          <p:cNvPr id="17414" name="Line 8"/>
          <p:cNvSpPr>
            <a:spLocks noChangeShapeType="1"/>
          </p:cNvSpPr>
          <p:nvPr/>
        </p:nvSpPr>
        <p:spPr bwMode="auto">
          <a:xfrm>
            <a:off x="2484438" y="3933825"/>
            <a:ext cx="2376487" cy="0"/>
          </a:xfrm>
          <a:prstGeom prst="line">
            <a:avLst/>
          </a:prstGeom>
          <a:noFill/>
          <a:ln w="38100" cap="rnd">
            <a:solidFill>
              <a:srgbClr val="FF0000"/>
            </a:solidFill>
            <a:prstDash val="sysDot"/>
            <a:round/>
            <a:headEnd/>
            <a:tailEnd/>
          </a:ln>
        </p:spPr>
        <p:txBody>
          <a:bodyPr>
            <a:prstTxWarp prst="textNoShape">
              <a:avLst/>
            </a:prstTxWarp>
          </a:bodyPr>
          <a:lstStyle/>
          <a:p>
            <a:endParaRPr lang="en-US"/>
          </a:p>
        </p:txBody>
      </p:sp>
      <p:sp>
        <p:nvSpPr>
          <p:cNvPr id="17415" name="Line 11"/>
          <p:cNvSpPr>
            <a:spLocks noChangeShapeType="1"/>
          </p:cNvSpPr>
          <p:nvPr/>
        </p:nvSpPr>
        <p:spPr bwMode="auto">
          <a:xfrm>
            <a:off x="7019925" y="4149725"/>
            <a:ext cx="0" cy="576263"/>
          </a:xfrm>
          <a:prstGeom prst="line">
            <a:avLst/>
          </a:prstGeom>
          <a:noFill/>
          <a:ln w="38100">
            <a:solidFill>
              <a:srgbClr val="FF0000"/>
            </a:solidFill>
            <a:round/>
            <a:headEnd/>
            <a:tailEnd type="triangle" w="lg" len="lg"/>
          </a:ln>
        </p:spPr>
        <p:txBody>
          <a:bodyPr>
            <a:prstTxWarp prst="textNoShape">
              <a:avLst/>
            </a:prstTxWarp>
          </a:bodyPr>
          <a:lstStyle/>
          <a:p>
            <a:endParaRPr lang="en-US"/>
          </a:p>
        </p:txBody>
      </p:sp>
      <p:sp>
        <p:nvSpPr>
          <p:cNvPr id="17416" name="Line 12"/>
          <p:cNvSpPr>
            <a:spLocks noChangeShapeType="1"/>
          </p:cNvSpPr>
          <p:nvPr/>
        </p:nvSpPr>
        <p:spPr bwMode="auto">
          <a:xfrm>
            <a:off x="7019925" y="2205038"/>
            <a:ext cx="0" cy="1944687"/>
          </a:xfrm>
          <a:prstGeom prst="line">
            <a:avLst/>
          </a:prstGeom>
          <a:noFill/>
          <a:ln w="25400" cap="rnd">
            <a:solidFill>
              <a:srgbClr val="FF0000"/>
            </a:solidFill>
            <a:prstDash val="sysDot"/>
            <a:round/>
            <a:headEnd/>
            <a:tailEnd/>
          </a:ln>
        </p:spPr>
        <p:txBody>
          <a:bodyPr>
            <a:prstTxWarp prst="textNoShape">
              <a:avLst/>
            </a:prstTxWarp>
          </a:bodyPr>
          <a:lstStyle/>
          <a:p>
            <a:endParaRPr lang="en-US"/>
          </a:p>
        </p:txBody>
      </p:sp>
      <p:sp>
        <p:nvSpPr>
          <p:cNvPr id="17417" name="Line 13"/>
          <p:cNvSpPr>
            <a:spLocks noChangeShapeType="1"/>
          </p:cNvSpPr>
          <p:nvPr/>
        </p:nvSpPr>
        <p:spPr bwMode="auto">
          <a:xfrm>
            <a:off x="6229350" y="2159000"/>
            <a:ext cx="792163" cy="0"/>
          </a:xfrm>
          <a:prstGeom prst="line">
            <a:avLst/>
          </a:prstGeom>
          <a:noFill/>
          <a:ln w="25400">
            <a:solidFill>
              <a:srgbClr val="FF0000"/>
            </a:solidFill>
            <a:round/>
            <a:headEnd/>
            <a:tailEnd type="triangle" w="lg" len="lg"/>
          </a:ln>
        </p:spPr>
        <p:txBody>
          <a:bodyPr>
            <a:prstTxWarp prst="textNoShape">
              <a:avLst/>
            </a:prstTxWarp>
          </a:bodyPr>
          <a:lstStyle/>
          <a:p>
            <a:endParaRPr lang="en-US"/>
          </a:p>
        </p:txBody>
      </p:sp>
      <p:sp>
        <p:nvSpPr>
          <p:cNvPr id="17418" name="Text Box 14"/>
          <p:cNvSpPr txBox="1">
            <a:spLocks noChangeArrowheads="1"/>
          </p:cNvSpPr>
          <p:nvPr/>
        </p:nvSpPr>
        <p:spPr bwMode="auto">
          <a:xfrm>
            <a:off x="3132138" y="1989138"/>
            <a:ext cx="3168650" cy="314325"/>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nl-BE" sz="1400"/>
              <a:t>Higher insufflation pressures needed</a:t>
            </a:r>
            <a:endParaRPr lang="nl-NL" sz="1400"/>
          </a:p>
        </p:txBody>
      </p:sp>
      <p:sp>
        <p:nvSpPr>
          <p:cNvPr id="17419" name="Text Box 17"/>
          <p:cNvSpPr txBox="1">
            <a:spLocks noChangeArrowheads="1"/>
          </p:cNvSpPr>
          <p:nvPr/>
        </p:nvSpPr>
        <p:spPr bwMode="auto">
          <a:xfrm>
            <a:off x="1371600" y="6027003"/>
            <a:ext cx="6781800" cy="830997"/>
          </a:xfrm>
          <a:prstGeom prst="rect">
            <a:avLst/>
          </a:prstGeom>
          <a:noFill/>
          <a:ln w="9525">
            <a:noFill/>
            <a:miter lim="800000"/>
            <a:headEnd/>
            <a:tailEnd/>
          </a:ln>
        </p:spPr>
        <p:txBody>
          <a:bodyPr wrap="square">
            <a:prstTxWarp prst="textNoShape">
              <a:avLst/>
            </a:prstTxWarp>
            <a:spAutoFit/>
          </a:bodyPr>
          <a:lstStyle/>
          <a:p>
            <a:pPr algn="l"/>
            <a:r>
              <a:rPr lang="en-US" sz="1600" dirty="0"/>
              <a:t>J </a:t>
            </a:r>
            <a:r>
              <a:rPr lang="en-US" sz="1600" dirty="0" err="1"/>
              <a:t>Mulier</a:t>
            </a:r>
            <a:r>
              <a:rPr lang="en-US" sz="1600" dirty="0"/>
              <a:t>, B Dillemans, M </a:t>
            </a:r>
            <a:r>
              <a:rPr lang="en-US" sz="1600" dirty="0" err="1"/>
              <a:t>Crombach</a:t>
            </a:r>
            <a:r>
              <a:rPr lang="en-US" sz="1600" dirty="0"/>
              <a:t>, C </a:t>
            </a:r>
            <a:r>
              <a:rPr lang="en-US" sz="1600" dirty="0" err="1"/>
              <a:t>Missant</a:t>
            </a:r>
            <a:r>
              <a:rPr lang="en-US" sz="1600" dirty="0"/>
              <a:t>, A </a:t>
            </a:r>
            <a:r>
              <a:rPr lang="en-US" sz="1600" dirty="0" err="1"/>
              <a:t>Sels</a:t>
            </a:r>
            <a:r>
              <a:rPr lang="en-US" sz="1600" dirty="0"/>
              <a:t> (2009) </a:t>
            </a:r>
            <a:r>
              <a:rPr lang="en-US" sz="1600" b="1" dirty="0"/>
              <a:t> </a:t>
            </a:r>
          </a:p>
          <a:p>
            <a:pPr algn="l"/>
            <a:r>
              <a:rPr lang="en-US" sz="1600" b="1" dirty="0"/>
              <a:t>On the abdominal pressure volume relationship.   </a:t>
            </a:r>
          </a:p>
          <a:p>
            <a:pPr algn="l"/>
            <a:r>
              <a:rPr lang="en-US" sz="1600" b="1" i="1" dirty="0"/>
              <a:t>The Internet Journal of Anesthesiology. 2009; 21: 1.</a:t>
            </a:r>
            <a:endParaRPr lang="nl-NL" sz="1600" dirty="0">
              <a:solidFill>
                <a:schemeClr val="tx2"/>
              </a:solidFill>
            </a:endParaRPr>
          </a:p>
        </p:txBody>
      </p:sp>
      <p:sp>
        <p:nvSpPr>
          <p:cNvPr id="17420" name="Text Box 10"/>
          <p:cNvSpPr txBox="1">
            <a:spLocks noChangeArrowheads="1"/>
          </p:cNvSpPr>
          <p:nvPr/>
        </p:nvSpPr>
        <p:spPr bwMode="auto">
          <a:xfrm>
            <a:off x="5795963" y="3933825"/>
            <a:ext cx="2951162" cy="314325"/>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nl-BE" sz="1400"/>
              <a:t>Insufficient intra abdominal volume</a:t>
            </a:r>
            <a:endParaRPr lang="nl-NL" sz="1400"/>
          </a:p>
        </p:txBody>
      </p:sp>
      <p:sp>
        <p:nvSpPr>
          <p:cNvPr id="14" name="Slide Number Placeholder 13"/>
          <p:cNvSpPr>
            <a:spLocks noGrp="1"/>
          </p:cNvSpPr>
          <p:nvPr>
            <p:ph type="sldNum" sz="quarter" idx="12"/>
          </p:nvPr>
        </p:nvSpPr>
        <p:spPr/>
        <p:txBody>
          <a:bodyPr/>
          <a:lstStyle/>
          <a:p>
            <a:pPr>
              <a:defRPr/>
            </a:pPr>
            <a:fld id="{EB4EDBFF-D655-2949-9B41-612169A27A6B}" type="slidenum">
              <a:rPr lang="nl-NL" smtClean="0"/>
              <a:pPr>
                <a:defRPr/>
              </a:pPr>
              <a:t>34</a:t>
            </a:fld>
            <a:endParaRPr lang="nl-NL"/>
          </a:p>
        </p:txBody>
      </p:sp>
      <p:sp>
        <p:nvSpPr>
          <p:cNvPr id="15" name="Footer Placeholder 14"/>
          <p:cNvSpPr>
            <a:spLocks noGrp="1"/>
          </p:cNvSpPr>
          <p:nvPr>
            <p:ph type="ftr" sz="quarter" idx="11"/>
          </p:nvPr>
        </p:nvSpPr>
        <p:spPr/>
        <p:txBody>
          <a:bodyPr/>
          <a:lstStyle/>
          <a:p>
            <a:pPr>
              <a:defRPr/>
            </a:pPr>
            <a:r>
              <a:rPr lang="en-US" smtClean="0"/>
              <a:t>JPM  9 9 2010  Anesthesie voor bariatrische heelk</a:t>
            </a:r>
            <a:endParaRPr lang="nl-NL"/>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9" name="Slide Number Placeholder 5"/>
          <p:cNvSpPr>
            <a:spLocks noGrp="1"/>
          </p:cNvSpPr>
          <p:nvPr>
            <p:ph type="sldNum" sz="quarter" idx="12"/>
          </p:nvPr>
        </p:nvSpPr>
        <p:spPr/>
        <p:txBody>
          <a:bodyPr/>
          <a:lstStyle/>
          <a:p>
            <a:fld id="{C66FDEE5-15E4-8142-81B2-83104DFF1296}" type="slidenum">
              <a:rPr lang="nl-NL"/>
              <a:pPr/>
              <a:t>35</a:t>
            </a:fld>
            <a:endParaRPr lang="nl-NL"/>
          </a:p>
        </p:txBody>
      </p:sp>
      <p:sp>
        <p:nvSpPr>
          <p:cNvPr id="505858" name="Rectangle 2"/>
          <p:cNvSpPr>
            <a:spLocks noGrp="1" noChangeArrowheads="1"/>
          </p:cNvSpPr>
          <p:nvPr>
            <p:ph type="title"/>
          </p:nvPr>
        </p:nvSpPr>
        <p:spPr>
          <a:xfrm>
            <a:off x="1219200" y="152400"/>
            <a:ext cx="7924800" cy="1066800"/>
          </a:xfrm>
        </p:spPr>
        <p:txBody>
          <a:bodyPr/>
          <a:lstStyle/>
          <a:p>
            <a:r>
              <a:rPr lang="en-US" sz="3600"/>
              <a:t>BMI effect on abdominal P/V relation</a:t>
            </a:r>
          </a:p>
        </p:txBody>
      </p:sp>
      <p:graphicFrame>
        <p:nvGraphicFramePr>
          <p:cNvPr id="505859" name="Object 3"/>
          <p:cNvGraphicFramePr>
            <a:graphicFrameLocks noChangeAspect="1"/>
          </p:cNvGraphicFramePr>
          <p:nvPr/>
        </p:nvGraphicFramePr>
        <p:xfrm>
          <a:off x="0" y="3429000"/>
          <a:ext cx="4500563" cy="3038475"/>
        </p:xfrm>
        <a:graphic>
          <a:graphicData uri="http://schemas.openxmlformats.org/presentationml/2006/ole">
            <p:oleObj spid="_x0000_s561154" name="Grafiek" r:id="rId3" imgW="5257800" imgH="3378200" progId="Excel.Sheet.8">
              <p:embed/>
            </p:oleObj>
          </a:graphicData>
        </a:graphic>
      </p:graphicFrame>
      <p:graphicFrame>
        <p:nvGraphicFramePr>
          <p:cNvPr id="505860" name="Object 4"/>
          <p:cNvGraphicFramePr>
            <a:graphicFrameLocks noChangeAspect="1"/>
          </p:cNvGraphicFramePr>
          <p:nvPr/>
        </p:nvGraphicFramePr>
        <p:xfrm>
          <a:off x="4643438" y="3429000"/>
          <a:ext cx="4510087" cy="3048000"/>
        </p:xfrm>
        <a:graphic>
          <a:graphicData uri="http://schemas.openxmlformats.org/presentationml/2006/ole">
            <p:oleObj spid="_x0000_s561155" name="Worksheet" r:id="rId4" imgW="5270500" imgH="3390900" progId="Excel.Sheet.8">
              <p:embed/>
            </p:oleObj>
          </a:graphicData>
        </a:graphic>
      </p:graphicFrame>
      <p:sp>
        <p:nvSpPr>
          <p:cNvPr id="505861" name="Rectangle 5"/>
          <p:cNvSpPr>
            <a:spLocks noGrp="1" noChangeArrowheads="1"/>
          </p:cNvSpPr>
          <p:nvPr>
            <p:ph type="body" idx="4294967295"/>
          </p:nvPr>
        </p:nvSpPr>
        <p:spPr>
          <a:xfrm>
            <a:off x="395288" y="1916113"/>
            <a:ext cx="7391400" cy="3332162"/>
          </a:xfrm>
        </p:spPr>
        <p:txBody>
          <a:bodyPr/>
          <a:lstStyle/>
          <a:p>
            <a:r>
              <a:rPr lang="en-US" sz="1800"/>
              <a:t>J Mulier ISPUB 2009</a:t>
            </a:r>
          </a:p>
          <a:p>
            <a:pPr lvl="1"/>
            <a:r>
              <a:rPr lang="en-US" sz="1600"/>
              <a:t>Pressure volume relation is linear</a:t>
            </a:r>
          </a:p>
          <a:p>
            <a:pPr lvl="1"/>
            <a:r>
              <a:rPr lang="en-US" sz="1600"/>
              <a:t>PV0   and E  define each patient</a:t>
            </a:r>
          </a:p>
          <a:p>
            <a:endParaRPr lang="en-US" sz="1800"/>
          </a:p>
          <a:p>
            <a:r>
              <a:rPr lang="en-US" sz="1800"/>
              <a:t>J Mulier IFSO 2007</a:t>
            </a:r>
          </a:p>
        </p:txBody>
      </p:sp>
      <p:pic>
        <p:nvPicPr>
          <p:cNvPr id="505862" name="Picture 6" descr="pressure-fig1"/>
          <p:cNvPicPr>
            <a:picLocks noChangeAspect="1" noChangeArrowheads="1"/>
          </p:cNvPicPr>
          <p:nvPr/>
        </p:nvPicPr>
        <p:blipFill>
          <a:blip r:embed="rId5"/>
          <a:srcRect/>
          <a:stretch>
            <a:fillRect/>
          </a:stretch>
        </p:blipFill>
        <p:spPr bwMode="auto">
          <a:xfrm>
            <a:off x="4787900" y="1484313"/>
            <a:ext cx="3416300" cy="180657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9" name="Slide Number Placeholder 5"/>
          <p:cNvSpPr>
            <a:spLocks noGrp="1"/>
          </p:cNvSpPr>
          <p:nvPr>
            <p:ph type="sldNum" sz="quarter" idx="12"/>
          </p:nvPr>
        </p:nvSpPr>
        <p:spPr/>
        <p:txBody>
          <a:bodyPr/>
          <a:lstStyle/>
          <a:p>
            <a:fld id="{6B4E7F47-69F3-3B47-B3A5-18484A4EAF9E}" type="slidenum">
              <a:rPr lang="nl-NL"/>
              <a:pPr/>
              <a:t>36</a:t>
            </a:fld>
            <a:endParaRPr lang="nl-NL"/>
          </a:p>
        </p:txBody>
      </p:sp>
      <p:pic>
        <p:nvPicPr>
          <p:cNvPr id="500738" name="Picture 2" descr="waist to hip ratio"/>
          <p:cNvPicPr>
            <a:picLocks noChangeAspect="1" noChangeArrowheads="1"/>
          </p:cNvPicPr>
          <p:nvPr/>
        </p:nvPicPr>
        <p:blipFill>
          <a:blip r:embed="rId2"/>
          <a:srcRect/>
          <a:stretch>
            <a:fillRect/>
          </a:stretch>
        </p:blipFill>
        <p:spPr bwMode="auto">
          <a:xfrm>
            <a:off x="0" y="0"/>
            <a:ext cx="4067175" cy="3252788"/>
          </a:xfrm>
          <a:prstGeom prst="rect">
            <a:avLst/>
          </a:prstGeom>
          <a:noFill/>
        </p:spPr>
      </p:pic>
      <p:pic>
        <p:nvPicPr>
          <p:cNvPr id="500739" name="Picture 3" descr="WH ratio man woman"/>
          <p:cNvPicPr>
            <a:picLocks noChangeAspect="1" noChangeArrowheads="1"/>
          </p:cNvPicPr>
          <p:nvPr/>
        </p:nvPicPr>
        <p:blipFill>
          <a:blip r:embed="rId3"/>
          <a:srcRect/>
          <a:stretch>
            <a:fillRect/>
          </a:stretch>
        </p:blipFill>
        <p:spPr bwMode="auto">
          <a:xfrm>
            <a:off x="7019925" y="1349375"/>
            <a:ext cx="2124075" cy="1792288"/>
          </a:xfrm>
          <a:prstGeom prst="rect">
            <a:avLst/>
          </a:prstGeom>
          <a:noFill/>
        </p:spPr>
      </p:pic>
      <p:pic>
        <p:nvPicPr>
          <p:cNvPr id="500740" name="Picture 4" descr="apple-pear"/>
          <p:cNvPicPr>
            <a:picLocks noChangeAspect="1" noChangeArrowheads="1"/>
          </p:cNvPicPr>
          <p:nvPr/>
        </p:nvPicPr>
        <p:blipFill>
          <a:blip r:embed="rId4"/>
          <a:srcRect/>
          <a:stretch>
            <a:fillRect/>
          </a:stretch>
        </p:blipFill>
        <p:spPr bwMode="auto">
          <a:xfrm>
            <a:off x="0" y="3789363"/>
            <a:ext cx="3276600" cy="2620962"/>
          </a:xfrm>
          <a:prstGeom prst="rect">
            <a:avLst/>
          </a:prstGeom>
          <a:noFill/>
        </p:spPr>
      </p:pic>
      <p:sp>
        <p:nvSpPr>
          <p:cNvPr id="500741" name="Rectangle 5"/>
          <p:cNvSpPr>
            <a:spLocks noGrp="1" noChangeArrowheads="1"/>
          </p:cNvSpPr>
          <p:nvPr>
            <p:ph type="title"/>
          </p:nvPr>
        </p:nvSpPr>
        <p:spPr>
          <a:xfrm>
            <a:off x="2627313" y="0"/>
            <a:ext cx="6516687" cy="1066800"/>
          </a:xfrm>
        </p:spPr>
        <p:txBody>
          <a:bodyPr/>
          <a:lstStyle/>
          <a:p>
            <a:r>
              <a:rPr lang="en-US"/>
              <a:t>Waist to Hip ratio (WHR)</a:t>
            </a:r>
          </a:p>
        </p:txBody>
      </p:sp>
      <p:sp>
        <p:nvSpPr>
          <p:cNvPr id="500742" name="Rectangle 6"/>
          <p:cNvSpPr>
            <a:spLocks noGrp="1" noChangeArrowheads="1"/>
          </p:cNvSpPr>
          <p:nvPr>
            <p:ph type="body" idx="1"/>
          </p:nvPr>
        </p:nvSpPr>
        <p:spPr>
          <a:xfrm>
            <a:off x="3203575" y="2349500"/>
            <a:ext cx="5940425" cy="4508500"/>
          </a:xfrm>
        </p:spPr>
        <p:txBody>
          <a:bodyPr/>
          <a:lstStyle/>
          <a:p>
            <a:r>
              <a:rPr lang="en-US"/>
              <a:t>Man normal WHR: 0,9</a:t>
            </a:r>
          </a:p>
          <a:p>
            <a:r>
              <a:rPr lang="en-US"/>
              <a:t>Woman normal WHR: 0,7</a:t>
            </a:r>
          </a:p>
          <a:p>
            <a:endParaRPr lang="en-US"/>
          </a:p>
          <a:p>
            <a:r>
              <a:rPr lang="en-US"/>
              <a:t>Android fat distribution</a:t>
            </a:r>
          </a:p>
          <a:p>
            <a:pPr lvl="1"/>
            <a:r>
              <a:rPr lang="en-US"/>
              <a:t>WHR &gt; 0,8</a:t>
            </a:r>
          </a:p>
          <a:p>
            <a:r>
              <a:rPr lang="en-US"/>
              <a:t>Gynoid fat distribution</a:t>
            </a:r>
          </a:p>
          <a:p>
            <a:pPr lvl="1"/>
            <a:r>
              <a:rPr lang="en-US"/>
              <a:t>WHR  &lt; 0,8</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7" name="Slide Number Placeholder 5"/>
          <p:cNvSpPr>
            <a:spLocks noGrp="1"/>
          </p:cNvSpPr>
          <p:nvPr>
            <p:ph type="sldNum" sz="quarter" idx="12"/>
          </p:nvPr>
        </p:nvSpPr>
        <p:spPr/>
        <p:txBody>
          <a:bodyPr/>
          <a:lstStyle/>
          <a:p>
            <a:fld id="{C57D6ABF-D8E8-9747-A40D-AA0E7CC22FB3}" type="slidenum">
              <a:rPr lang="nl-NL"/>
              <a:pPr/>
              <a:t>37</a:t>
            </a:fld>
            <a:endParaRPr lang="nl-NL"/>
          </a:p>
        </p:txBody>
      </p:sp>
      <p:sp>
        <p:nvSpPr>
          <p:cNvPr id="506882" name="Rectangle 2"/>
          <p:cNvSpPr>
            <a:spLocks noGrp="1" noChangeArrowheads="1"/>
          </p:cNvSpPr>
          <p:nvPr>
            <p:ph type="title"/>
          </p:nvPr>
        </p:nvSpPr>
        <p:spPr>
          <a:xfrm>
            <a:off x="1219200" y="152400"/>
            <a:ext cx="7924800" cy="1066800"/>
          </a:xfrm>
        </p:spPr>
        <p:txBody>
          <a:bodyPr/>
          <a:lstStyle/>
          <a:p>
            <a:r>
              <a:rPr lang="en-US" sz="3600"/>
              <a:t>Android versus Gynoid fat distribution has a different Elastance</a:t>
            </a:r>
          </a:p>
        </p:txBody>
      </p:sp>
      <p:graphicFrame>
        <p:nvGraphicFramePr>
          <p:cNvPr id="506883" name="Object 3"/>
          <p:cNvGraphicFramePr>
            <a:graphicFrameLocks noChangeAspect="1"/>
          </p:cNvGraphicFramePr>
          <p:nvPr>
            <p:ph idx="1"/>
          </p:nvPr>
        </p:nvGraphicFramePr>
        <p:xfrm>
          <a:off x="2411413" y="2205038"/>
          <a:ext cx="6732587" cy="3638550"/>
        </p:xfrm>
        <a:graphic>
          <a:graphicData uri="http://schemas.openxmlformats.org/presentationml/2006/ole">
            <p:oleObj spid="_x0000_s563202" name="Worksheet" r:id="rId3" imgW="6451600" imgH="3492500" progId="Excel.Sheet.8">
              <p:embed/>
            </p:oleObj>
          </a:graphicData>
        </a:graphic>
      </p:graphicFrame>
      <p:pic>
        <p:nvPicPr>
          <p:cNvPr id="506884" name="Picture 4" descr="gynoid android vague"/>
          <p:cNvPicPr>
            <a:picLocks noChangeAspect="1" noChangeArrowheads="1"/>
          </p:cNvPicPr>
          <p:nvPr/>
        </p:nvPicPr>
        <p:blipFill>
          <a:blip r:embed="rId4"/>
          <a:srcRect/>
          <a:stretch>
            <a:fillRect/>
          </a:stretch>
        </p:blipFill>
        <p:spPr bwMode="auto">
          <a:xfrm>
            <a:off x="0" y="2492375"/>
            <a:ext cx="2347913" cy="31115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13" name="Slide Number Placeholder 5"/>
          <p:cNvSpPr>
            <a:spLocks noGrp="1"/>
          </p:cNvSpPr>
          <p:nvPr>
            <p:ph type="sldNum" sz="quarter" idx="12"/>
          </p:nvPr>
        </p:nvSpPr>
        <p:spPr/>
        <p:txBody>
          <a:bodyPr/>
          <a:lstStyle/>
          <a:p>
            <a:fld id="{0BF3EE49-7679-0C44-AF98-A209B437345A}" type="slidenum">
              <a:rPr lang="nl-NL"/>
              <a:pPr/>
              <a:t>38</a:t>
            </a:fld>
            <a:endParaRPr lang="nl-NL"/>
          </a:p>
        </p:txBody>
      </p:sp>
      <p:sp>
        <p:nvSpPr>
          <p:cNvPr id="507906" name="Rectangle 2"/>
          <p:cNvSpPr>
            <a:spLocks noGrp="1" noChangeArrowheads="1"/>
          </p:cNvSpPr>
          <p:nvPr>
            <p:ph type="title"/>
          </p:nvPr>
        </p:nvSpPr>
        <p:spPr>
          <a:xfrm>
            <a:off x="1979613" y="152400"/>
            <a:ext cx="7164387" cy="755650"/>
          </a:xfrm>
        </p:spPr>
        <p:txBody>
          <a:bodyPr/>
          <a:lstStyle/>
          <a:p>
            <a:r>
              <a:rPr lang="en-US" sz="4000">
                <a:solidFill>
                  <a:srgbClr val="000064"/>
                </a:solidFill>
              </a:rPr>
              <a:t>Two types of android obesity</a:t>
            </a:r>
          </a:p>
        </p:txBody>
      </p:sp>
      <p:sp>
        <p:nvSpPr>
          <p:cNvPr id="507907" name="Rectangle 3"/>
          <p:cNvSpPr>
            <a:spLocks noGrp="1" noChangeArrowheads="1"/>
          </p:cNvSpPr>
          <p:nvPr>
            <p:ph type="body" idx="1"/>
          </p:nvPr>
        </p:nvSpPr>
        <p:spPr>
          <a:xfrm>
            <a:off x="0" y="5040313"/>
            <a:ext cx="9144000" cy="1989137"/>
          </a:xfrm>
        </p:spPr>
        <p:txBody>
          <a:bodyPr/>
          <a:lstStyle/>
          <a:p>
            <a:pPr>
              <a:buFont typeface="Wingdings" charset="2"/>
              <a:buNone/>
            </a:pPr>
            <a:r>
              <a:rPr lang="en-US" sz="2800"/>
              <a:t>	 Intra visceral adiposity  	     Extra visceral adiposity</a:t>
            </a:r>
          </a:p>
          <a:p>
            <a:pPr>
              <a:buFont typeface="Wingdings" charset="2"/>
              <a:buNone/>
            </a:pPr>
            <a:r>
              <a:rPr lang="en-US" sz="2000"/>
              <a:t>        Subcutaneus fat is scant and                     Subcutaneus fat is thick and </a:t>
            </a:r>
          </a:p>
          <a:p>
            <a:pPr>
              <a:buFont typeface="Wingdings" charset="2"/>
              <a:buNone/>
            </a:pPr>
            <a:r>
              <a:rPr lang="en-US" sz="2000"/>
              <a:t>        intra abdominal fat is thick and                  intra abdominal fat is scant.</a:t>
            </a:r>
          </a:p>
          <a:p>
            <a:pPr>
              <a:buFont typeface="Wingdings" charset="2"/>
              <a:buNone/>
            </a:pPr>
            <a:endParaRPr lang="en-US" sz="2000"/>
          </a:p>
        </p:txBody>
      </p:sp>
      <p:pic>
        <p:nvPicPr>
          <p:cNvPr id="507908" name="Picture 4" descr="obesity CT intra abd - skin"/>
          <p:cNvPicPr>
            <a:picLocks noChangeAspect="1" noChangeArrowheads="1"/>
          </p:cNvPicPr>
          <p:nvPr/>
        </p:nvPicPr>
        <p:blipFill>
          <a:blip r:embed="rId2"/>
          <a:srcRect l="9045" t="12346" r="9045" b="32681"/>
          <a:stretch>
            <a:fillRect/>
          </a:stretch>
        </p:blipFill>
        <p:spPr bwMode="auto">
          <a:xfrm>
            <a:off x="1042988" y="1412875"/>
            <a:ext cx="7489825" cy="3527425"/>
          </a:xfrm>
          <a:prstGeom prst="rect">
            <a:avLst/>
          </a:prstGeom>
          <a:noFill/>
        </p:spPr>
      </p:pic>
      <p:sp>
        <p:nvSpPr>
          <p:cNvPr id="507909" name="Text Box 5"/>
          <p:cNvSpPr txBox="1">
            <a:spLocks noChangeArrowheads="1"/>
          </p:cNvSpPr>
          <p:nvPr/>
        </p:nvSpPr>
        <p:spPr bwMode="auto">
          <a:xfrm>
            <a:off x="2700338" y="908050"/>
            <a:ext cx="3905250" cy="457200"/>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kumimoji="1" lang="en-US">
                <a:solidFill>
                  <a:srgbClr val="CC0066"/>
                </a:solidFill>
                <a:effectLst>
                  <a:outerShdw blurRad="38100" dist="38100" dir="2700000" algn="tl">
                    <a:srgbClr val="DDDDDD"/>
                  </a:outerShdw>
                </a:effectLst>
              </a:rPr>
              <a:t>Subcutaneus Fat</a:t>
            </a:r>
            <a:r>
              <a:rPr kumimoji="1" lang="en-US">
                <a:effectLst>
                  <a:outerShdw blurRad="38100" dist="38100" dir="2700000" algn="tl">
                    <a:srgbClr val="DDDDDD"/>
                  </a:outerShdw>
                </a:effectLst>
              </a:rPr>
              <a:t>    </a:t>
            </a:r>
            <a:r>
              <a:rPr kumimoji="1" lang="en-US">
                <a:solidFill>
                  <a:srgbClr val="0066FF"/>
                </a:solidFill>
                <a:effectLst>
                  <a:outerShdw blurRad="38100" dist="38100" dir="2700000" algn="tl">
                    <a:srgbClr val="DDDDDD"/>
                  </a:outerShdw>
                </a:effectLst>
              </a:rPr>
              <a:t>Visceral fat</a:t>
            </a:r>
          </a:p>
        </p:txBody>
      </p:sp>
      <p:sp>
        <p:nvSpPr>
          <p:cNvPr id="507910" name="Rectangle 6"/>
          <p:cNvSpPr>
            <a:spLocks noChangeArrowheads="1"/>
          </p:cNvSpPr>
          <p:nvPr/>
        </p:nvSpPr>
        <p:spPr bwMode="auto">
          <a:xfrm>
            <a:off x="1331913" y="1412875"/>
            <a:ext cx="2160587" cy="576263"/>
          </a:xfrm>
          <a:prstGeom prst="rect">
            <a:avLst/>
          </a:prstGeom>
          <a:solidFill>
            <a:schemeClr val="bg1"/>
          </a:solidFill>
          <a:ln w="12700" cap="sq">
            <a:noFill/>
            <a:miter lim="800000"/>
            <a:headEnd type="none" w="sm" len="sm"/>
            <a:tailEnd type="none" w="sm" len="sm"/>
          </a:ln>
          <a:effectLst/>
        </p:spPr>
        <p:txBody>
          <a:bodyPr wrap="none" anchor="ctr">
            <a:prstTxWarp prst="textNoShape">
              <a:avLst/>
            </a:prstTxWarp>
          </a:bodyPr>
          <a:lstStyle/>
          <a:p>
            <a:endParaRPr lang="en-US"/>
          </a:p>
        </p:txBody>
      </p:sp>
      <p:sp>
        <p:nvSpPr>
          <p:cNvPr id="507911" name="Rectangle 7"/>
          <p:cNvSpPr>
            <a:spLocks noChangeArrowheads="1"/>
          </p:cNvSpPr>
          <p:nvPr/>
        </p:nvSpPr>
        <p:spPr bwMode="auto">
          <a:xfrm>
            <a:off x="5867400" y="1412875"/>
            <a:ext cx="2376488" cy="576263"/>
          </a:xfrm>
          <a:prstGeom prst="rect">
            <a:avLst/>
          </a:prstGeom>
          <a:solidFill>
            <a:schemeClr val="bg1"/>
          </a:solidFill>
          <a:ln w="12700" cap="sq">
            <a:noFill/>
            <a:miter lim="800000"/>
            <a:headEnd type="none" w="sm" len="sm"/>
            <a:tailEnd type="none" w="sm" len="sm"/>
          </a:ln>
          <a:effectLst/>
        </p:spPr>
        <p:txBody>
          <a:bodyPr wrap="none" anchor="ctr">
            <a:prstTxWarp prst="textNoShape">
              <a:avLst/>
            </a:prstTxWarp>
          </a:bodyPr>
          <a:lstStyle/>
          <a:p>
            <a:endParaRPr lang="en-US"/>
          </a:p>
        </p:txBody>
      </p:sp>
      <p:sp>
        <p:nvSpPr>
          <p:cNvPr id="507912" name="Oval 8"/>
          <p:cNvSpPr>
            <a:spLocks noChangeArrowheads="1"/>
          </p:cNvSpPr>
          <p:nvPr/>
        </p:nvSpPr>
        <p:spPr bwMode="auto">
          <a:xfrm>
            <a:off x="1331913" y="2565400"/>
            <a:ext cx="2232025" cy="1871663"/>
          </a:xfrm>
          <a:prstGeom prst="ellipse">
            <a:avLst/>
          </a:prstGeom>
          <a:noFill/>
          <a:ln w="28575" cap="sq">
            <a:solidFill>
              <a:srgbClr val="FFFF00"/>
            </a:solidFill>
            <a:round/>
            <a:headEnd type="none" w="sm" len="sm"/>
            <a:tailEnd type="none" w="sm" len="sm"/>
          </a:ln>
          <a:effectLst/>
        </p:spPr>
        <p:txBody>
          <a:bodyPr wrap="none" anchor="ctr">
            <a:prstTxWarp prst="textNoShape">
              <a:avLst/>
            </a:prstTxWarp>
          </a:bodyPr>
          <a:lstStyle/>
          <a:p>
            <a:endParaRPr lang="en-US"/>
          </a:p>
        </p:txBody>
      </p:sp>
      <p:sp>
        <p:nvSpPr>
          <p:cNvPr id="507913" name="Oval 9"/>
          <p:cNvSpPr>
            <a:spLocks noChangeArrowheads="1"/>
          </p:cNvSpPr>
          <p:nvPr/>
        </p:nvSpPr>
        <p:spPr bwMode="auto">
          <a:xfrm>
            <a:off x="6011863" y="2852738"/>
            <a:ext cx="2016125" cy="1223962"/>
          </a:xfrm>
          <a:prstGeom prst="ellipse">
            <a:avLst/>
          </a:prstGeom>
          <a:noFill/>
          <a:ln w="28575" cap="sq">
            <a:solidFill>
              <a:srgbClr val="FFFF00"/>
            </a:solidFill>
            <a:round/>
            <a:headEnd type="none" w="sm" len="sm"/>
            <a:tailEnd type="none" w="sm" len="sm"/>
          </a:ln>
          <a:effectLst/>
        </p:spPr>
        <p:txBody>
          <a:bodyPr wrap="none" anchor="ctr">
            <a:prstTxWarp prst="textNoShape">
              <a:avLst/>
            </a:prstTxWarp>
          </a:bodyPr>
          <a:lstStyle/>
          <a:p>
            <a:endParaRPr lang="en-US"/>
          </a:p>
        </p:txBody>
      </p:sp>
      <p:pic>
        <p:nvPicPr>
          <p:cNvPr id="507914" name="Picture 10" descr="android type 1"/>
          <p:cNvPicPr>
            <a:picLocks noChangeAspect="1" noChangeArrowheads="1"/>
          </p:cNvPicPr>
          <p:nvPr/>
        </p:nvPicPr>
        <p:blipFill>
          <a:blip r:embed="rId3"/>
          <a:srcRect b="27965"/>
          <a:stretch>
            <a:fillRect/>
          </a:stretch>
        </p:blipFill>
        <p:spPr bwMode="auto">
          <a:xfrm>
            <a:off x="0" y="0"/>
            <a:ext cx="1979613" cy="18796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Dikte</a:t>
            </a:r>
            <a:r>
              <a:rPr lang="en-US" dirty="0" smtClean="0"/>
              <a:t> </a:t>
            </a:r>
            <a:r>
              <a:rPr lang="en-US" dirty="0" err="1" smtClean="0"/>
              <a:t>uitwendig/inwendig</a:t>
            </a:r>
            <a:r>
              <a:rPr lang="en-US" dirty="0" smtClean="0"/>
              <a:t> vet</a:t>
            </a:r>
            <a:endParaRPr lang="en-US" dirty="0"/>
          </a:p>
        </p:txBody>
      </p:sp>
      <p:pic>
        <p:nvPicPr>
          <p:cNvPr id="6" name="Content Placeholder 5" descr="DSC01232.JPG"/>
          <p:cNvPicPr>
            <a:picLocks noGrp="1" noChangeAspect="1"/>
          </p:cNvPicPr>
          <p:nvPr>
            <p:ph idx="1"/>
          </p:nvPr>
        </p:nvPicPr>
        <p:blipFill>
          <a:blip r:embed="rId2"/>
          <a:srcRect l="-15" r="12035"/>
          <a:stretch>
            <a:fillRect/>
          </a:stretch>
        </p:blipFill>
        <p:spPr>
          <a:xfrm>
            <a:off x="4495800" y="1905000"/>
            <a:ext cx="4648200" cy="3962400"/>
          </a:xfrm>
        </p:spPr>
      </p:pic>
      <p:sp>
        <p:nvSpPr>
          <p:cNvPr id="4" name="Footer Placeholder 3"/>
          <p:cNvSpPr>
            <a:spLocks noGrp="1"/>
          </p:cNvSpPr>
          <p:nvPr>
            <p:ph type="ftr" sz="quarter" idx="11"/>
          </p:nvPr>
        </p:nvSpPr>
        <p:spPr/>
        <p:txBody>
          <a:bodyPr/>
          <a:lstStyle/>
          <a:p>
            <a:r>
              <a:rPr lang="en-US" smtClean="0"/>
              <a:t>JPM  9 9 2010  Anesthesie voor bariatrische heelk</a:t>
            </a:r>
            <a:endParaRPr lang="nl-NL"/>
          </a:p>
        </p:txBody>
      </p:sp>
      <p:sp>
        <p:nvSpPr>
          <p:cNvPr id="5" name="Slide Number Placeholder 4"/>
          <p:cNvSpPr>
            <a:spLocks noGrp="1"/>
          </p:cNvSpPr>
          <p:nvPr>
            <p:ph type="sldNum" sz="quarter" idx="12"/>
          </p:nvPr>
        </p:nvSpPr>
        <p:spPr/>
        <p:txBody>
          <a:bodyPr/>
          <a:lstStyle/>
          <a:p>
            <a:fld id="{F1CABD40-5310-D14D-8230-6B22DA301096}" type="slidenum">
              <a:rPr lang="nl-NL" smtClean="0"/>
              <a:pPr/>
              <a:t>39</a:t>
            </a:fld>
            <a:endParaRPr lang="nl-NL"/>
          </a:p>
        </p:txBody>
      </p:sp>
      <p:pic>
        <p:nvPicPr>
          <p:cNvPr id="7" name="Picture 6" descr="DSC01228.JPG"/>
          <p:cNvPicPr>
            <a:picLocks noChangeAspect="1"/>
          </p:cNvPicPr>
          <p:nvPr/>
        </p:nvPicPr>
        <p:blipFill>
          <a:blip r:embed="rId3"/>
          <a:srcRect l="16854" t="11985" r="8989"/>
          <a:stretch>
            <a:fillRect/>
          </a:stretch>
        </p:blipFill>
        <p:spPr>
          <a:xfrm rot="5400000">
            <a:off x="-276225" y="1647825"/>
            <a:ext cx="5029200" cy="4476750"/>
          </a:xfrm>
          <a:prstGeom prst="rect">
            <a:avLst/>
          </a:prstGeom>
        </p:spPr>
      </p:pic>
      <p:pic>
        <p:nvPicPr>
          <p:cNvPr id="8" name="Picture 7" descr="DSC01161.JPG"/>
          <p:cNvPicPr>
            <a:picLocks noChangeAspect="1"/>
          </p:cNvPicPr>
          <p:nvPr/>
        </p:nvPicPr>
        <p:blipFill>
          <a:blip r:embed="rId4"/>
          <a:stretch>
            <a:fillRect/>
          </a:stretch>
        </p:blipFill>
        <p:spPr>
          <a:xfrm>
            <a:off x="6299200" y="4724400"/>
            <a:ext cx="2844800" cy="2133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JPM  9 9 2010  Anesthesie voor bariatrische heelk</a:t>
            </a:r>
            <a:endParaRPr lang="nl-NL" dirty="0"/>
          </a:p>
        </p:txBody>
      </p:sp>
      <p:sp>
        <p:nvSpPr>
          <p:cNvPr id="7" name="Slide Number Placeholder 5"/>
          <p:cNvSpPr>
            <a:spLocks noGrp="1"/>
          </p:cNvSpPr>
          <p:nvPr>
            <p:ph type="sldNum" sz="quarter" idx="12"/>
          </p:nvPr>
        </p:nvSpPr>
        <p:spPr/>
        <p:txBody>
          <a:bodyPr/>
          <a:lstStyle/>
          <a:p>
            <a:fld id="{77451699-A82C-0841-94D9-FBAE5FC2EDED}" type="slidenum">
              <a:rPr lang="nl-NL"/>
              <a:pPr/>
              <a:t>4</a:t>
            </a:fld>
            <a:endParaRPr lang="nl-NL" dirty="0"/>
          </a:p>
        </p:txBody>
      </p:sp>
      <p:sp>
        <p:nvSpPr>
          <p:cNvPr id="379906" name="Rectangle 2"/>
          <p:cNvSpPr>
            <a:spLocks noGrp="1" noChangeArrowheads="1"/>
          </p:cNvSpPr>
          <p:nvPr>
            <p:ph type="title"/>
          </p:nvPr>
        </p:nvSpPr>
        <p:spPr>
          <a:xfrm>
            <a:off x="323850" y="152400"/>
            <a:ext cx="8820150" cy="1066800"/>
          </a:xfrm>
        </p:spPr>
        <p:txBody>
          <a:bodyPr/>
          <a:lstStyle/>
          <a:p>
            <a:r>
              <a:rPr lang="en-GB" sz="4000" dirty="0" smtClean="0"/>
              <a:t>How can the anaesthesiologist help to reduce morbidity?</a:t>
            </a:r>
            <a:endParaRPr lang="en-GB" sz="4000" dirty="0"/>
          </a:p>
        </p:txBody>
      </p:sp>
      <p:sp>
        <p:nvSpPr>
          <p:cNvPr id="379907" name="Rectangle 3"/>
          <p:cNvSpPr>
            <a:spLocks noGrp="1" noChangeArrowheads="1"/>
          </p:cNvSpPr>
          <p:nvPr>
            <p:ph type="body" idx="1"/>
          </p:nvPr>
        </p:nvSpPr>
        <p:spPr>
          <a:xfrm>
            <a:off x="1219200" y="1484313"/>
            <a:ext cx="7924800" cy="5181600"/>
          </a:xfrm>
        </p:spPr>
        <p:txBody>
          <a:bodyPr/>
          <a:lstStyle/>
          <a:p>
            <a:pPr>
              <a:lnSpc>
                <a:spcPct val="90000"/>
              </a:lnSpc>
            </a:pPr>
            <a:r>
              <a:rPr lang="en-GB" dirty="0"/>
              <a:t>post op </a:t>
            </a:r>
            <a:r>
              <a:rPr lang="en-GB" dirty="0" smtClean="0"/>
              <a:t>leak prevention</a:t>
            </a:r>
          </a:p>
          <a:p>
            <a:pPr lvl="1">
              <a:lnSpc>
                <a:spcPct val="90000"/>
              </a:lnSpc>
            </a:pPr>
            <a:r>
              <a:rPr lang="en-GB" dirty="0" smtClean="0"/>
              <a:t>leaktest</a:t>
            </a:r>
          </a:p>
          <a:p>
            <a:pPr>
              <a:lnSpc>
                <a:spcPct val="90000"/>
              </a:lnSpc>
            </a:pPr>
            <a:r>
              <a:rPr lang="en-GB" dirty="0"/>
              <a:t>post op</a:t>
            </a:r>
            <a:r>
              <a:rPr lang="en-GB" dirty="0" smtClean="0"/>
              <a:t> bleeding prevention</a:t>
            </a:r>
          </a:p>
          <a:p>
            <a:pPr lvl="1">
              <a:lnSpc>
                <a:spcPct val="90000"/>
              </a:lnSpc>
            </a:pPr>
            <a:r>
              <a:rPr lang="en-GB" dirty="0"/>
              <a:t>SAP</a:t>
            </a:r>
            <a:r>
              <a:rPr lang="en-GB" dirty="0" smtClean="0"/>
              <a:t> rising</a:t>
            </a:r>
          </a:p>
          <a:p>
            <a:pPr>
              <a:lnSpc>
                <a:spcPct val="90000"/>
              </a:lnSpc>
            </a:pPr>
            <a:r>
              <a:rPr lang="en-GB" dirty="0"/>
              <a:t>post op </a:t>
            </a:r>
            <a:r>
              <a:rPr lang="en-GB" dirty="0" smtClean="0"/>
              <a:t>pneumonia prevention</a:t>
            </a:r>
          </a:p>
          <a:p>
            <a:pPr lvl="1">
              <a:lnSpc>
                <a:spcPct val="90000"/>
              </a:lnSpc>
            </a:pPr>
            <a:r>
              <a:rPr lang="en-GB" dirty="0"/>
              <a:t>Taperguard  gel   weaning</a:t>
            </a:r>
            <a:r>
              <a:rPr lang="en-GB" dirty="0" smtClean="0"/>
              <a:t> fast</a:t>
            </a:r>
          </a:p>
          <a:p>
            <a:pPr>
              <a:lnSpc>
                <a:spcPct val="90000"/>
              </a:lnSpc>
            </a:pPr>
            <a:r>
              <a:rPr lang="en-GB" dirty="0" smtClean="0"/>
              <a:t>Surgical time shortening?</a:t>
            </a:r>
          </a:p>
          <a:p>
            <a:pPr lvl="1">
              <a:lnSpc>
                <a:spcPct val="90000"/>
              </a:lnSpc>
            </a:pPr>
            <a:r>
              <a:rPr lang="en-GB" dirty="0" smtClean="0"/>
              <a:t>Give surgeon laparoscopic workspace</a:t>
            </a:r>
          </a:p>
          <a:p>
            <a:pPr>
              <a:lnSpc>
                <a:spcPct val="90000"/>
              </a:lnSpc>
            </a:pPr>
            <a:r>
              <a:rPr lang="en-GB" dirty="0"/>
              <a:t>Turnover</a:t>
            </a:r>
            <a:r>
              <a:rPr lang="en-GB" dirty="0" smtClean="0"/>
              <a:t> time shortening?</a:t>
            </a:r>
          </a:p>
          <a:p>
            <a:pPr lvl="1">
              <a:lnSpc>
                <a:spcPct val="90000"/>
              </a:lnSpc>
            </a:pPr>
            <a:r>
              <a:rPr lang="en-GB" dirty="0" smtClean="0"/>
              <a:t>Accelerate awakening without complications</a:t>
            </a:r>
            <a:endParaRPr lang="en-GB" dirty="0"/>
          </a:p>
        </p:txBody>
      </p:sp>
      <p:sp>
        <p:nvSpPr>
          <p:cNvPr id="379908" name="Text Box 4"/>
          <p:cNvSpPr txBox="1">
            <a:spLocks noChangeArrowheads="1"/>
          </p:cNvSpPr>
          <p:nvPr/>
        </p:nvSpPr>
        <p:spPr bwMode="auto">
          <a:xfrm rot="-1797145">
            <a:off x="5199767" y="4634660"/>
            <a:ext cx="6602777" cy="923330"/>
          </a:xfrm>
          <a:prstGeom prst="rect">
            <a:avLst/>
          </a:prstGeom>
          <a:solidFill>
            <a:srgbClr val="548CAC">
              <a:alpha val="69000"/>
            </a:srgbClr>
          </a:solidFill>
          <a:ln w="12700" cap="sq">
            <a:noFill/>
            <a:miter lim="800000"/>
            <a:headEnd type="none" w="sm" len="sm"/>
            <a:tailEnd type="none" w="sm" len="sm"/>
          </a:ln>
          <a:effectLst/>
        </p:spPr>
        <p:txBody>
          <a:bodyPr wrap="none">
            <a:prstTxWarp prst="textNoShape">
              <a:avLst/>
            </a:prstTxWarp>
            <a:spAutoFit/>
          </a:bodyPr>
          <a:lstStyle/>
          <a:p>
            <a:r>
              <a:rPr lang="en-US" sz="5400" dirty="0">
                <a:solidFill>
                  <a:srgbClr val="00264D"/>
                </a:solidFill>
              </a:rPr>
              <a:t>Transdisciplinary work</a:t>
            </a:r>
          </a:p>
        </p:txBody>
      </p:sp>
      <p:sp>
        <p:nvSpPr>
          <p:cNvPr id="8" name="Rectangle 7"/>
          <p:cNvSpPr/>
          <p:nvPr/>
        </p:nvSpPr>
        <p:spPr>
          <a:xfrm rot="19769118">
            <a:off x="7455726" y="2220615"/>
            <a:ext cx="4572000" cy="1200328"/>
          </a:xfrm>
          <a:prstGeom prst="rect">
            <a:avLst/>
          </a:prstGeom>
          <a:solidFill>
            <a:schemeClr val="accent1">
              <a:lumMod val="75000"/>
              <a:alpha val="88000"/>
            </a:schemeClr>
          </a:solidFill>
        </p:spPr>
        <p:txBody>
          <a:bodyPr>
            <a:spAutoFit/>
          </a:bodyPr>
          <a:lstStyle/>
          <a:p>
            <a:pPr algn="ctr"/>
            <a:r>
              <a:rPr lang="en-US" dirty="0" smtClean="0">
                <a:solidFill>
                  <a:srgbClr val="00264D"/>
                </a:solidFill>
              </a:rPr>
              <a:t>‘Ask not only what the surgeon can do for you, ask also what you can do for your surgeon.’</a:t>
            </a:r>
            <a:endParaRPr lang="en-US" dirty="0">
              <a:solidFill>
                <a:srgbClr val="00264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grpId="0" nodeType="clickEffect">
                                  <p:stCondLst>
                                    <p:cond delay="0"/>
                                  </p:stCondLst>
                                  <p:childTnLst>
                                    <p:set>
                                      <p:cBhvr>
                                        <p:cTn id="14" dur="1" fill="hold">
                                          <p:stCondLst>
                                            <p:cond delay="0"/>
                                          </p:stCondLst>
                                        </p:cTn>
                                        <p:tgtEl>
                                          <p:spTgt spid="379908"/>
                                        </p:tgtEl>
                                        <p:attrNameLst>
                                          <p:attrName>style.visibility</p:attrName>
                                        </p:attrNameLst>
                                      </p:cBhvr>
                                      <p:to>
                                        <p:strVal val="visible"/>
                                      </p:to>
                                    </p:set>
                                    <p:anim calcmode="lin" valueType="num">
                                      <p:cBhvr additive="base">
                                        <p:cTn id="15" dur="2000" fill="hold"/>
                                        <p:tgtEl>
                                          <p:spTgt spid="379908"/>
                                        </p:tgtEl>
                                        <p:attrNameLst>
                                          <p:attrName>ppt_x</p:attrName>
                                        </p:attrNameLst>
                                      </p:cBhvr>
                                      <p:tavLst>
                                        <p:tav tm="0">
                                          <p:val>
                                            <p:strVal val="#ppt_x"/>
                                          </p:val>
                                        </p:tav>
                                        <p:tav tm="100000">
                                          <p:val>
                                            <p:strVal val="#ppt_x"/>
                                          </p:val>
                                        </p:tav>
                                      </p:tavLst>
                                    </p:anim>
                                    <p:anim calcmode="lin" valueType="num">
                                      <p:cBhvr additive="base">
                                        <p:cTn id="16" dur="2000" fill="hold"/>
                                        <p:tgtEl>
                                          <p:spTgt spid="3799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animBg="1"/>
      <p:bldP spid="8"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JPM  18 11 2010  Anesthesia for bariatric  surgery</a:t>
            </a:r>
            <a:endParaRPr lang="nl-NL"/>
          </a:p>
        </p:txBody>
      </p:sp>
      <p:sp>
        <p:nvSpPr>
          <p:cNvPr id="3" name="Slide Number Placeholder 2"/>
          <p:cNvSpPr>
            <a:spLocks noGrp="1"/>
          </p:cNvSpPr>
          <p:nvPr>
            <p:ph type="sldNum" sz="quarter" idx="12"/>
          </p:nvPr>
        </p:nvSpPr>
        <p:spPr/>
        <p:txBody>
          <a:bodyPr/>
          <a:lstStyle/>
          <a:p>
            <a:fld id="{D17E2922-6616-A240-9522-71FE75132465}" type="slidenum">
              <a:rPr lang="nl-NL" smtClean="0"/>
              <a:pPr/>
              <a:t>40</a:t>
            </a:fld>
            <a:endParaRPr lang="nl-NL"/>
          </a:p>
        </p:txBody>
      </p:sp>
      <p:sp>
        <p:nvSpPr>
          <p:cNvPr id="4" name="Title 3"/>
          <p:cNvSpPr>
            <a:spLocks noGrp="1"/>
          </p:cNvSpPr>
          <p:nvPr>
            <p:ph type="title" idx="4294967295"/>
          </p:nvPr>
        </p:nvSpPr>
        <p:spPr/>
        <p:txBody>
          <a:bodyPr/>
          <a:lstStyle/>
          <a:p>
            <a:r>
              <a:rPr lang="en-US" dirty="0" smtClean="0"/>
              <a:t>How to predict risk?</a:t>
            </a:r>
            <a:endParaRPr lang="en-US" dirty="0"/>
          </a:p>
        </p:txBody>
      </p:sp>
      <p:sp>
        <p:nvSpPr>
          <p:cNvPr id="5" name="Text Placeholder 4"/>
          <p:cNvSpPr>
            <a:spLocks noGrp="1"/>
          </p:cNvSpPr>
          <p:nvPr>
            <p:ph type="body" idx="4294967295"/>
          </p:nvPr>
        </p:nvSpPr>
        <p:spPr/>
        <p:txBody>
          <a:bodyPr/>
          <a:lstStyle/>
          <a:p>
            <a:r>
              <a:rPr lang="en-US" sz="2800" dirty="0" smtClean="0"/>
              <a:t>TBW	?	Equipment concern</a:t>
            </a:r>
          </a:p>
          <a:p>
            <a:r>
              <a:rPr lang="en-US" sz="2800" dirty="0" smtClean="0"/>
              <a:t>BMI	?	Indication, follow up</a:t>
            </a:r>
          </a:p>
          <a:p>
            <a:r>
              <a:rPr lang="en-US" sz="2800" dirty="0" smtClean="0"/>
              <a:t>WHR	?	Per and post op risk, but</a:t>
            </a:r>
          </a:p>
          <a:p>
            <a:r>
              <a:rPr lang="en-US" sz="2800" dirty="0" smtClean="0"/>
              <a:t>Intra abdominal fat ? Yes but how to measure?</a:t>
            </a:r>
          </a:p>
          <a:p>
            <a:r>
              <a:rPr lang="en-US" sz="2800" dirty="0" smtClean="0"/>
              <a:t>Higher risk: if BMI &gt; 50 &amp; WHR &gt; 1.2 due to intra visceral fat.</a:t>
            </a:r>
          </a:p>
          <a:p>
            <a:pPr lvl="1"/>
            <a:r>
              <a:rPr lang="en-US" sz="2400" dirty="0" smtClean="0"/>
              <a:t>Need intensive care post op</a:t>
            </a:r>
          </a:p>
          <a:p>
            <a:pPr lvl="1"/>
            <a:r>
              <a:rPr lang="en-US" sz="2400" dirty="0" smtClean="0"/>
              <a:t>Weight reduction pre op</a:t>
            </a:r>
          </a:p>
          <a:p>
            <a:pPr lvl="1"/>
            <a:r>
              <a:rPr lang="en-US" sz="2400" dirty="0" smtClean="0"/>
              <a:t>Difficult to operate, to ventilate, to awake</a:t>
            </a:r>
            <a:endParaRPr lang="en-US"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Footer Placeholder 4"/>
          <p:cNvSpPr txBox="1">
            <a:spLocks noGrp="1"/>
          </p:cNvSpPr>
          <p:nvPr/>
        </p:nvSpPr>
        <p:spPr bwMode="auto">
          <a:xfrm>
            <a:off x="3305175" y="6288088"/>
            <a:ext cx="5238750" cy="365125"/>
          </a:xfrm>
          <a:prstGeom prst="rect">
            <a:avLst/>
          </a:prstGeom>
          <a:noFill/>
          <a:ln>
            <a:miter lim="800000"/>
            <a:headEnd/>
            <a:tailEnd/>
          </a:ln>
        </p:spPr>
        <p:txBody>
          <a:bodyPr anchor="ctr"/>
          <a:lstStyle/>
          <a:p>
            <a:pPr algn="r">
              <a:defRPr/>
            </a:pPr>
            <a:r>
              <a:rPr lang="en-US" sz="1200">
                <a:solidFill>
                  <a:schemeClr val="bg2"/>
                </a:solidFill>
                <a:latin typeface="+mn-lt"/>
              </a:rPr>
              <a:t>Mulier JP Cape Bruges 2011</a:t>
            </a:r>
            <a:endParaRPr lang="nl-NL" sz="1200">
              <a:solidFill>
                <a:schemeClr val="bg2"/>
              </a:solidFill>
              <a:latin typeface="+mn-lt"/>
            </a:endParaRPr>
          </a:p>
        </p:txBody>
      </p:sp>
      <p:sp>
        <p:nvSpPr>
          <p:cNvPr id="44034" name="Slide Number Placeholder 5"/>
          <p:cNvSpPr txBox="1">
            <a:spLocks noGrp="1"/>
          </p:cNvSpPr>
          <p:nvPr/>
        </p:nvSpPr>
        <p:spPr bwMode="auto">
          <a:xfrm>
            <a:off x="8404225" y="219075"/>
            <a:ext cx="493713" cy="365125"/>
          </a:xfrm>
          <a:prstGeom prst="rect">
            <a:avLst/>
          </a:prstGeom>
          <a:noFill/>
          <a:ln>
            <a:miter lim="800000"/>
            <a:headEnd/>
            <a:tailEnd/>
          </a:ln>
        </p:spPr>
        <p:txBody>
          <a:bodyPr anchor="ctr"/>
          <a:lstStyle/>
          <a:p>
            <a:pPr algn="r">
              <a:defRPr/>
            </a:pPr>
            <a:fld id="{95971623-3080-460A-B326-7770C4813125}" type="slidenum">
              <a:rPr lang="nl-NL" sz="1200">
                <a:solidFill>
                  <a:schemeClr val="tx2"/>
                </a:solidFill>
                <a:latin typeface="+mn-lt"/>
              </a:rPr>
              <a:pPr algn="r">
                <a:defRPr/>
              </a:pPr>
              <a:t>41</a:t>
            </a:fld>
            <a:endParaRPr lang="nl-NL" sz="1200">
              <a:solidFill>
                <a:schemeClr val="tx2"/>
              </a:solidFill>
              <a:latin typeface="+mn-lt"/>
            </a:endParaRPr>
          </a:p>
        </p:txBody>
      </p:sp>
      <p:sp>
        <p:nvSpPr>
          <p:cNvPr id="133124" name="Rectangle 2"/>
          <p:cNvSpPr>
            <a:spLocks noGrp="1" noChangeArrowheads="1"/>
          </p:cNvSpPr>
          <p:nvPr>
            <p:ph type="title" idx="4294967295"/>
          </p:nvPr>
        </p:nvSpPr>
        <p:spPr>
          <a:xfrm>
            <a:off x="190500" y="219075"/>
            <a:ext cx="9271000" cy="1044575"/>
          </a:xfrm>
        </p:spPr>
        <p:txBody>
          <a:bodyPr/>
          <a:lstStyle/>
          <a:p>
            <a:pPr eaLnBrk="1" hangingPunct="1"/>
            <a:r>
              <a:rPr lang="en-US" sz="3600" smtClean="0"/>
              <a:t>Comment changer E : flexion de la hanche</a:t>
            </a:r>
          </a:p>
        </p:txBody>
      </p:sp>
      <p:sp>
        <p:nvSpPr>
          <p:cNvPr id="133125" name="Rectangle 3"/>
          <p:cNvSpPr>
            <a:spLocks noGrp="1" noChangeArrowheads="1"/>
          </p:cNvSpPr>
          <p:nvPr>
            <p:ph type="body" idx="4294967295"/>
          </p:nvPr>
        </p:nvSpPr>
        <p:spPr/>
        <p:txBody>
          <a:bodyPr/>
          <a:lstStyle/>
          <a:p>
            <a:pPr eaLnBrk="1" hangingPunct="1">
              <a:buFont typeface="Wingdings 2" pitchFamily="18" charset="2"/>
              <a:buNone/>
            </a:pPr>
            <a:r>
              <a:rPr lang="en-US" sz="2000" smtClean="0"/>
              <a:t>Mulier JP  Obes Surg 2009</a:t>
            </a:r>
          </a:p>
        </p:txBody>
      </p:sp>
      <p:grpSp>
        <p:nvGrpSpPr>
          <p:cNvPr id="2" name="Group 5"/>
          <p:cNvGrpSpPr>
            <a:grpSpLocks/>
          </p:cNvGrpSpPr>
          <p:nvPr/>
        </p:nvGrpSpPr>
        <p:grpSpPr bwMode="auto">
          <a:xfrm>
            <a:off x="0" y="2276475"/>
            <a:ext cx="9144000" cy="4581525"/>
            <a:chOff x="1435" y="4980"/>
            <a:chExt cx="2722" cy="998"/>
          </a:xfrm>
        </p:grpSpPr>
        <p:pic>
          <p:nvPicPr>
            <p:cNvPr id="7" name="Picture 6" descr="DSCN0316"/>
            <p:cNvPicPr>
              <a:picLocks noChangeAspect="1" noChangeArrowheads="1"/>
            </p:cNvPicPr>
            <p:nvPr/>
          </p:nvPicPr>
          <p:blipFill>
            <a:blip r:embed="rId2"/>
            <a:srcRect/>
            <a:stretch>
              <a:fillRect/>
            </a:stretch>
          </p:blipFill>
          <p:spPr bwMode="auto">
            <a:xfrm>
              <a:off x="2342" y="4980"/>
              <a:ext cx="907" cy="499"/>
            </a:xfrm>
            <a:prstGeom prst="rect">
              <a:avLst/>
            </a:prstGeom>
            <a:noFill/>
          </p:spPr>
        </p:pic>
        <p:pic>
          <p:nvPicPr>
            <p:cNvPr id="8" name="Picture 7" descr="DSCN0312"/>
            <p:cNvPicPr>
              <a:picLocks noChangeAspect="1" noChangeArrowheads="1"/>
            </p:cNvPicPr>
            <p:nvPr/>
          </p:nvPicPr>
          <p:blipFill>
            <a:blip r:embed="rId3"/>
            <a:srcRect/>
            <a:stretch>
              <a:fillRect/>
            </a:stretch>
          </p:blipFill>
          <p:spPr bwMode="auto">
            <a:xfrm>
              <a:off x="2342" y="5479"/>
              <a:ext cx="907" cy="499"/>
            </a:xfrm>
            <a:prstGeom prst="rect">
              <a:avLst/>
            </a:prstGeom>
            <a:noFill/>
          </p:spPr>
        </p:pic>
        <p:pic>
          <p:nvPicPr>
            <p:cNvPr id="9" name="Picture 8" descr="DSCN0318"/>
            <p:cNvPicPr>
              <a:picLocks noChangeAspect="1" noChangeArrowheads="1"/>
            </p:cNvPicPr>
            <p:nvPr/>
          </p:nvPicPr>
          <p:blipFill>
            <a:blip r:embed="rId4"/>
            <a:srcRect/>
            <a:stretch>
              <a:fillRect/>
            </a:stretch>
          </p:blipFill>
          <p:spPr bwMode="auto">
            <a:xfrm>
              <a:off x="3248" y="4980"/>
              <a:ext cx="908" cy="499"/>
            </a:xfrm>
            <a:prstGeom prst="rect">
              <a:avLst/>
            </a:prstGeom>
            <a:noFill/>
          </p:spPr>
        </p:pic>
        <p:pic>
          <p:nvPicPr>
            <p:cNvPr id="10" name="Picture 9" descr="DSCN0319"/>
            <p:cNvPicPr>
              <a:picLocks noChangeAspect="1" noChangeArrowheads="1"/>
            </p:cNvPicPr>
            <p:nvPr/>
          </p:nvPicPr>
          <p:blipFill>
            <a:blip r:embed="rId5"/>
            <a:srcRect/>
            <a:stretch>
              <a:fillRect/>
            </a:stretch>
          </p:blipFill>
          <p:spPr bwMode="auto">
            <a:xfrm>
              <a:off x="3248" y="5479"/>
              <a:ext cx="907" cy="499"/>
            </a:xfrm>
            <a:prstGeom prst="rect">
              <a:avLst/>
            </a:prstGeom>
            <a:noFill/>
          </p:spPr>
        </p:pic>
        <p:pic>
          <p:nvPicPr>
            <p:cNvPr id="11" name="Picture 10" descr="DSCN0317"/>
            <p:cNvPicPr>
              <a:picLocks noChangeAspect="1" noChangeArrowheads="1"/>
            </p:cNvPicPr>
            <p:nvPr/>
          </p:nvPicPr>
          <p:blipFill>
            <a:blip r:embed="rId6"/>
            <a:srcRect/>
            <a:stretch>
              <a:fillRect/>
            </a:stretch>
          </p:blipFill>
          <p:spPr bwMode="auto">
            <a:xfrm>
              <a:off x="1435" y="5479"/>
              <a:ext cx="907" cy="499"/>
            </a:xfrm>
            <a:prstGeom prst="rect">
              <a:avLst/>
            </a:prstGeom>
            <a:noFill/>
          </p:spPr>
        </p:pic>
        <p:sp>
          <p:nvSpPr>
            <p:cNvPr id="12" name="Line 11"/>
            <p:cNvSpPr>
              <a:spLocks noChangeShapeType="1"/>
            </p:cNvSpPr>
            <p:nvPr/>
          </p:nvSpPr>
          <p:spPr bwMode="auto">
            <a:xfrm flipV="1">
              <a:off x="2341" y="4980"/>
              <a:ext cx="908" cy="499"/>
            </a:xfrm>
            <a:prstGeom prst="line">
              <a:avLst/>
            </a:prstGeom>
            <a:noFill/>
            <a:ln w="38100">
              <a:solidFill>
                <a:srgbClr val="FF0000"/>
              </a:solidFill>
              <a:round/>
              <a:headEnd/>
              <a:tailEnd/>
            </a:ln>
            <a:effectLst/>
          </p:spPr>
          <p:txBody>
            <a:bodyPr>
              <a:prstTxWarp prst="textNoShape">
                <a:avLst/>
              </a:prstTxWarp>
            </a:bodyPr>
            <a:lstStyle/>
            <a:p>
              <a:endParaRPr lang="en-US" dirty="0"/>
            </a:p>
          </p:txBody>
        </p:sp>
        <p:sp>
          <p:nvSpPr>
            <p:cNvPr id="13" name="Line 12"/>
            <p:cNvSpPr>
              <a:spLocks noChangeShapeType="1"/>
            </p:cNvSpPr>
            <p:nvPr/>
          </p:nvSpPr>
          <p:spPr bwMode="auto">
            <a:xfrm flipV="1">
              <a:off x="3249" y="4980"/>
              <a:ext cx="908" cy="499"/>
            </a:xfrm>
            <a:prstGeom prst="line">
              <a:avLst/>
            </a:prstGeom>
            <a:noFill/>
            <a:ln w="38100">
              <a:solidFill>
                <a:srgbClr val="FF0000"/>
              </a:solidFill>
              <a:round/>
              <a:headEnd/>
              <a:tailEnd/>
            </a:ln>
            <a:effectLst/>
          </p:spPr>
          <p:txBody>
            <a:bodyPr>
              <a:prstTxWarp prst="textNoShape">
                <a:avLst/>
              </a:prstTxWarp>
            </a:bodyPr>
            <a:lstStyle/>
            <a:p>
              <a:endParaRPr lang="en-US" dirty="0"/>
            </a:p>
          </p:txBody>
        </p:sp>
        <p:sp>
          <p:nvSpPr>
            <p:cNvPr id="14" name="Line 13"/>
            <p:cNvSpPr>
              <a:spLocks noChangeShapeType="1"/>
            </p:cNvSpPr>
            <p:nvPr/>
          </p:nvSpPr>
          <p:spPr bwMode="auto">
            <a:xfrm flipH="1" flipV="1">
              <a:off x="3249" y="4980"/>
              <a:ext cx="908" cy="499"/>
            </a:xfrm>
            <a:prstGeom prst="line">
              <a:avLst/>
            </a:prstGeom>
            <a:noFill/>
            <a:ln w="38100">
              <a:solidFill>
                <a:srgbClr val="FF0000"/>
              </a:solidFill>
              <a:round/>
              <a:headEnd/>
              <a:tailEnd/>
            </a:ln>
            <a:effectLst/>
          </p:spPr>
          <p:txBody>
            <a:bodyPr>
              <a:prstTxWarp prst="textNoShape">
                <a:avLst/>
              </a:prstTxWarp>
            </a:bodyPr>
            <a:lstStyle/>
            <a:p>
              <a:endParaRPr lang="en-US" dirty="0"/>
            </a:p>
          </p:txBody>
        </p:sp>
        <p:sp>
          <p:nvSpPr>
            <p:cNvPr id="15" name="Line 14"/>
            <p:cNvSpPr>
              <a:spLocks noChangeShapeType="1"/>
            </p:cNvSpPr>
            <p:nvPr/>
          </p:nvSpPr>
          <p:spPr bwMode="auto">
            <a:xfrm flipH="1" flipV="1">
              <a:off x="2341" y="4980"/>
              <a:ext cx="908" cy="499"/>
            </a:xfrm>
            <a:prstGeom prst="line">
              <a:avLst/>
            </a:prstGeom>
            <a:noFill/>
            <a:ln w="38100">
              <a:solidFill>
                <a:srgbClr val="FF0000"/>
              </a:solidFill>
              <a:round/>
              <a:headEnd/>
              <a:tailEnd/>
            </a:ln>
            <a:effectLst/>
          </p:spPr>
          <p:txBody>
            <a:bodyPr>
              <a:prstTxWarp prst="textNoShape">
                <a:avLst/>
              </a:prstTxWarp>
            </a:bodyPr>
            <a:lstStyle/>
            <a:p>
              <a:endParaRPr lang="en-US" dirty="0"/>
            </a:p>
          </p:txBody>
        </p:sp>
      </p:grpSp>
      <p:sp>
        <p:nvSpPr>
          <p:cNvPr id="16" name="Rectangle 15"/>
          <p:cNvSpPr>
            <a:spLocks noChangeArrowheads="1"/>
          </p:cNvSpPr>
          <p:nvPr/>
        </p:nvSpPr>
        <p:spPr bwMode="auto">
          <a:xfrm>
            <a:off x="6011863" y="4581525"/>
            <a:ext cx="3132137" cy="2276475"/>
          </a:xfrm>
          <a:prstGeom prst="rect">
            <a:avLst/>
          </a:prstGeom>
          <a:noFill/>
          <a:ln w="31750" cap="sq">
            <a:solidFill>
              <a:srgbClr val="00FF00"/>
            </a:solidFill>
            <a:miter lim="800000"/>
            <a:headEnd type="none" w="sm" len="sm"/>
            <a:tailEnd type="none" w="sm" len="sm"/>
          </a:ln>
          <a:effectLst/>
        </p:spPr>
        <p:txBody>
          <a:bodyPr wrap="none" anchor="ctr">
            <a:prstTxWarp prst="textNoShape">
              <a:avLst/>
            </a:prstTxWarp>
          </a:bodyPr>
          <a:lstStyle/>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nl-BE" sz="3600"/>
              <a:t>Impact of patient’s body position on the intraabdominal workspace</a:t>
            </a:r>
            <a:endParaRPr lang="nl-NL" sz="2400"/>
          </a:p>
        </p:txBody>
      </p:sp>
      <p:sp>
        <p:nvSpPr>
          <p:cNvPr id="15363" name="Rectangle 3"/>
          <p:cNvSpPr>
            <a:spLocks noGrp="1" noChangeArrowheads="1"/>
          </p:cNvSpPr>
          <p:nvPr>
            <p:ph type="body" idx="1"/>
          </p:nvPr>
        </p:nvSpPr>
        <p:spPr>
          <a:xfrm>
            <a:off x="539750" y="1676399"/>
            <a:ext cx="8229600" cy="4333875"/>
          </a:xfrm>
        </p:spPr>
        <p:txBody>
          <a:bodyPr/>
          <a:lstStyle/>
          <a:p>
            <a:pPr eaLnBrk="1" hangingPunct="1">
              <a:buFontTx/>
              <a:buNone/>
            </a:pPr>
            <a:r>
              <a:rPr lang="nl-BE" dirty="0"/>
              <a:t>Reverse trendelenburg		Beach chair</a:t>
            </a:r>
          </a:p>
          <a:p>
            <a:pPr eaLnBrk="1" hangingPunct="1">
              <a:buFontTx/>
              <a:buNone/>
            </a:pPr>
            <a:endParaRPr lang="nl-BE" dirty="0"/>
          </a:p>
          <a:p>
            <a:pPr eaLnBrk="1" hangingPunct="1">
              <a:buFontTx/>
              <a:buNone/>
            </a:pPr>
            <a:endParaRPr lang="nl-BE" dirty="0"/>
          </a:p>
          <a:p>
            <a:pPr eaLnBrk="1" hangingPunct="1">
              <a:buFontTx/>
              <a:buNone/>
            </a:pPr>
            <a:endParaRPr lang="nl-BE" dirty="0"/>
          </a:p>
          <a:p>
            <a:pPr eaLnBrk="1" hangingPunct="1">
              <a:buFontTx/>
              <a:buNone/>
            </a:pPr>
            <a:r>
              <a:rPr lang="nl-BE" dirty="0"/>
              <a:t>E	</a:t>
            </a:r>
            <a:r>
              <a:rPr lang="nl-BE" sz="2400" dirty="0"/>
              <a:t>(mmHg/L)</a:t>
            </a:r>
            <a:r>
              <a:rPr lang="nl-BE" dirty="0"/>
              <a:t>		3,6			2,6		</a:t>
            </a:r>
          </a:p>
          <a:p>
            <a:pPr eaLnBrk="1" hangingPunct="1">
              <a:buFontTx/>
              <a:buNone/>
            </a:pPr>
            <a:r>
              <a:rPr lang="nl-BE" dirty="0"/>
              <a:t>PV0 </a:t>
            </a:r>
            <a:r>
              <a:rPr lang="nl-BE" sz="2400" dirty="0"/>
              <a:t>(mmHg)</a:t>
            </a:r>
            <a:r>
              <a:rPr lang="nl-BE" dirty="0"/>
              <a:t>	4,8			4,8</a:t>
            </a:r>
          </a:p>
          <a:p>
            <a:pPr eaLnBrk="1" hangingPunct="1">
              <a:buFontTx/>
              <a:buNone/>
            </a:pPr>
            <a:r>
              <a:rPr lang="nl-BE" dirty="0"/>
              <a:t>IAV </a:t>
            </a:r>
            <a:r>
              <a:rPr lang="nl-BE" sz="2400" dirty="0"/>
              <a:t>(L)</a:t>
            </a:r>
            <a:r>
              <a:rPr lang="nl-BE" dirty="0"/>
              <a:t>		</a:t>
            </a:r>
            <a:r>
              <a:rPr lang="nl-BE" dirty="0">
                <a:solidFill>
                  <a:srgbClr val="FF3300"/>
                </a:solidFill>
              </a:rPr>
              <a:t>2,99</a:t>
            </a:r>
            <a:r>
              <a:rPr lang="nl-BE" dirty="0"/>
              <a:t>			</a:t>
            </a:r>
            <a:r>
              <a:rPr lang="nl-BE" dirty="0">
                <a:solidFill>
                  <a:srgbClr val="00CC00"/>
                </a:solidFill>
              </a:rPr>
              <a:t>3,76</a:t>
            </a:r>
          </a:p>
          <a:p>
            <a:pPr eaLnBrk="1" hangingPunct="1">
              <a:buFontTx/>
              <a:buNone/>
            </a:pPr>
            <a:endParaRPr lang="nl-NL" dirty="0"/>
          </a:p>
        </p:txBody>
      </p:sp>
      <p:sp>
        <p:nvSpPr>
          <p:cNvPr id="15364" name="Text Box 4"/>
          <p:cNvSpPr txBox="1">
            <a:spLocks noChangeArrowheads="1"/>
          </p:cNvSpPr>
          <p:nvPr/>
        </p:nvSpPr>
        <p:spPr bwMode="auto">
          <a:xfrm>
            <a:off x="381000" y="5715000"/>
            <a:ext cx="8297764" cy="830997"/>
          </a:xfrm>
          <a:prstGeom prst="rect">
            <a:avLst/>
          </a:prstGeom>
          <a:noFill/>
          <a:ln w="9525">
            <a:noFill/>
            <a:miter lim="800000"/>
            <a:headEnd/>
            <a:tailEnd/>
          </a:ln>
        </p:spPr>
        <p:txBody>
          <a:bodyPr wrap="none">
            <a:prstTxWarp prst="textNoShape">
              <a:avLst/>
            </a:prstTxWarp>
            <a:spAutoFit/>
          </a:bodyPr>
          <a:lstStyle/>
          <a:p>
            <a:pPr algn="l"/>
            <a:r>
              <a:rPr lang="en-US" sz="1600" u="sng" dirty="0"/>
              <a:t>Impact of the patient's body position on the </a:t>
            </a:r>
            <a:r>
              <a:rPr lang="en-US" sz="1600" u="sng" dirty="0" err="1"/>
              <a:t>intraabdominal</a:t>
            </a:r>
            <a:r>
              <a:rPr lang="en-US" sz="1600" u="sng" dirty="0"/>
              <a:t> workspace during laparoscopic surgery</a:t>
            </a:r>
          </a:p>
          <a:p>
            <a:pPr algn="l"/>
            <a:r>
              <a:rPr lang="en-US" sz="1600" u="sng" dirty="0"/>
              <a:t>.</a:t>
            </a:r>
            <a:r>
              <a:rPr lang="en-US" sz="1600" u="sng" dirty="0" err="1"/>
              <a:t>Mulier</a:t>
            </a:r>
            <a:r>
              <a:rPr lang="en-US" sz="1600" u="sng" dirty="0"/>
              <a:t> JP, Dillemans B, Van </a:t>
            </a:r>
            <a:r>
              <a:rPr lang="en-US" sz="1600" u="sng" dirty="0" err="1"/>
              <a:t>Cauwenberge</a:t>
            </a:r>
            <a:r>
              <a:rPr lang="en-US" sz="1600" u="sng" dirty="0"/>
              <a:t> S.</a:t>
            </a:r>
          </a:p>
          <a:p>
            <a:pPr algn="l"/>
            <a:r>
              <a:rPr lang="en-US" sz="1600" u="sng" dirty="0" err="1"/>
              <a:t>Surg</a:t>
            </a:r>
            <a:r>
              <a:rPr lang="en-US" sz="1600" u="sng" dirty="0"/>
              <a:t> </a:t>
            </a:r>
            <a:r>
              <a:rPr lang="en-US" sz="1600" u="sng" dirty="0" err="1"/>
              <a:t>Endosc</a:t>
            </a:r>
            <a:r>
              <a:rPr lang="en-US" sz="1600" u="sng" dirty="0"/>
              <a:t>. 2010 Jan 7. [</a:t>
            </a:r>
            <a:r>
              <a:rPr lang="en-US" sz="1600" u="sng" dirty="0" err="1"/>
              <a:t>Epub</a:t>
            </a:r>
            <a:r>
              <a:rPr lang="en-US" sz="1600" u="sng" dirty="0"/>
              <a:t> ahead of </a:t>
            </a:r>
            <a:r>
              <a:rPr lang="en-US" sz="1600" u="sng" dirty="0" err="1"/>
              <a:t>print]PMID</a:t>
            </a:r>
            <a:r>
              <a:rPr lang="en-US" sz="1600" u="sng" dirty="0"/>
              <a:t>: 20054583</a:t>
            </a:r>
            <a:r>
              <a:rPr lang="en-US" sz="1600" b="1" dirty="0"/>
              <a:t>. </a:t>
            </a:r>
            <a:r>
              <a:rPr lang="nl-BE" sz="1600" dirty="0">
                <a:solidFill>
                  <a:schemeClr val="tx2"/>
                </a:solidFill>
              </a:rPr>
              <a:t> </a:t>
            </a:r>
            <a:endParaRPr lang="nl-NL" sz="1600" dirty="0">
              <a:solidFill>
                <a:schemeClr val="tx2"/>
              </a:solidFill>
            </a:endParaRPr>
          </a:p>
        </p:txBody>
      </p:sp>
      <p:grpSp>
        <p:nvGrpSpPr>
          <p:cNvPr id="2" name="Group 5"/>
          <p:cNvGrpSpPr>
            <a:grpSpLocks/>
          </p:cNvGrpSpPr>
          <p:nvPr/>
        </p:nvGrpSpPr>
        <p:grpSpPr bwMode="auto">
          <a:xfrm rot="-1880242">
            <a:off x="2484438" y="2709863"/>
            <a:ext cx="1871662" cy="287337"/>
            <a:chOff x="2064" y="890"/>
            <a:chExt cx="1179" cy="181"/>
          </a:xfrm>
        </p:grpSpPr>
        <p:sp>
          <p:nvSpPr>
            <p:cNvPr id="15371" name="Line 6"/>
            <p:cNvSpPr>
              <a:spLocks noChangeShapeType="1"/>
            </p:cNvSpPr>
            <p:nvPr/>
          </p:nvSpPr>
          <p:spPr bwMode="auto">
            <a:xfrm>
              <a:off x="2064" y="1071"/>
              <a:ext cx="1179" cy="0"/>
            </a:xfrm>
            <a:prstGeom prst="line">
              <a:avLst/>
            </a:prstGeom>
            <a:noFill/>
            <a:ln w="57150">
              <a:solidFill>
                <a:schemeClr val="tx1"/>
              </a:solidFill>
              <a:round/>
              <a:headEnd/>
              <a:tailEnd/>
            </a:ln>
          </p:spPr>
          <p:txBody>
            <a:bodyPr>
              <a:prstTxWarp prst="textNoShape">
                <a:avLst/>
              </a:prstTxWarp>
            </a:bodyPr>
            <a:lstStyle/>
            <a:p>
              <a:endParaRPr lang="en-US"/>
            </a:p>
          </p:txBody>
        </p:sp>
        <p:sp>
          <p:nvSpPr>
            <p:cNvPr id="15372" name="Oval 7"/>
            <p:cNvSpPr>
              <a:spLocks noChangeArrowheads="1"/>
            </p:cNvSpPr>
            <p:nvPr/>
          </p:nvSpPr>
          <p:spPr bwMode="auto">
            <a:xfrm>
              <a:off x="2562" y="935"/>
              <a:ext cx="545" cy="13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5373" name="Oval 8"/>
            <p:cNvSpPr>
              <a:spLocks noChangeArrowheads="1"/>
            </p:cNvSpPr>
            <p:nvPr/>
          </p:nvSpPr>
          <p:spPr bwMode="auto">
            <a:xfrm>
              <a:off x="3016" y="890"/>
              <a:ext cx="226" cy="181"/>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5374" name="Oval 9"/>
            <p:cNvSpPr>
              <a:spLocks noChangeArrowheads="1"/>
            </p:cNvSpPr>
            <p:nvPr/>
          </p:nvSpPr>
          <p:spPr bwMode="auto">
            <a:xfrm>
              <a:off x="2110" y="981"/>
              <a:ext cx="589" cy="9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grpSp>
      <p:sp>
        <p:nvSpPr>
          <p:cNvPr id="15366" name="Line 11"/>
          <p:cNvSpPr>
            <a:spLocks noChangeShapeType="1"/>
          </p:cNvSpPr>
          <p:nvPr/>
        </p:nvSpPr>
        <p:spPr bwMode="auto">
          <a:xfrm rot="20165480" flipV="1">
            <a:off x="7061200" y="2836863"/>
            <a:ext cx="1130300" cy="228600"/>
          </a:xfrm>
          <a:prstGeom prst="line">
            <a:avLst/>
          </a:prstGeom>
          <a:noFill/>
          <a:ln w="57150">
            <a:solidFill>
              <a:schemeClr val="tx1"/>
            </a:solidFill>
            <a:round/>
            <a:headEnd/>
            <a:tailEnd/>
          </a:ln>
        </p:spPr>
        <p:txBody>
          <a:bodyPr>
            <a:prstTxWarp prst="textNoShape">
              <a:avLst/>
            </a:prstTxWarp>
          </a:bodyPr>
          <a:lstStyle/>
          <a:p>
            <a:endParaRPr lang="en-US"/>
          </a:p>
        </p:txBody>
      </p:sp>
      <p:sp>
        <p:nvSpPr>
          <p:cNvPr id="15367" name="Oval 12"/>
          <p:cNvSpPr>
            <a:spLocks noChangeArrowheads="1"/>
          </p:cNvSpPr>
          <p:nvPr/>
        </p:nvSpPr>
        <p:spPr bwMode="auto">
          <a:xfrm rot="-2221295">
            <a:off x="7008813" y="2852738"/>
            <a:ext cx="865187" cy="215900"/>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15368" name="Oval 13"/>
          <p:cNvSpPr>
            <a:spLocks noChangeArrowheads="1"/>
          </p:cNvSpPr>
          <p:nvPr/>
        </p:nvSpPr>
        <p:spPr bwMode="auto">
          <a:xfrm rot="-2733152">
            <a:off x="7704931" y="2458244"/>
            <a:ext cx="358775" cy="28733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15369" name="Line 14"/>
          <p:cNvSpPr>
            <a:spLocks noChangeShapeType="1"/>
          </p:cNvSpPr>
          <p:nvPr/>
        </p:nvSpPr>
        <p:spPr bwMode="auto">
          <a:xfrm rot="-332433">
            <a:off x="6169025" y="2997200"/>
            <a:ext cx="1008063" cy="371475"/>
          </a:xfrm>
          <a:prstGeom prst="line">
            <a:avLst/>
          </a:prstGeom>
          <a:noFill/>
          <a:ln w="57150">
            <a:solidFill>
              <a:schemeClr val="tx1"/>
            </a:solidFill>
            <a:round/>
            <a:headEnd/>
            <a:tailEnd/>
          </a:ln>
        </p:spPr>
        <p:txBody>
          <a:bodyPr>
            <a:prstTxWarp prst="textNoShape">
              <a:avLst/>
            </a:prstTxWarp>
          </a:bodyPr>
          <a:lstStyle/>
          <a:p>
            <a:endParaRPr lang="en-US"/>
          </a:p>
        </p:txBody>
      </p:sp>
      <p:sp>
        <p:nvSpPr>
          <p:cNvPr id="15370" name="Oval 15"/>
          <p:cNvSpPr>
            <a:spLocks noChangeArrowheads="1"/>
          </p:cNvSpPr>
          <p:nvPr/>
        </p:nvSpPr>
        <p:spPr bwMode="auto">
          <a:xfrm rot="958004">
            <a:off x="6248400" y="3070225"/>
            <a:ext cx="935038" cy="142875"/>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15" name="Slide Number Placeholder 14"/>
          <p:cNvSpPr>
            <a:spLocks noGrp="1"/>
          </p:cNvSpPr>
          <p:nvPr>
            <p:ph type="sldNum" sz="quarter" idx="12"/>
          </p:nvPr>
        </p:nvSpPr>
        <p:spPr/>
        <p:txBody>
          <a:bodyPr/>
          <a:lstStyle/>
          <a:p>
            <a:fld id="{F1CABD40-5310-D14D-8230-6B22DA301096}" type="slidenum">
              <a:rPr lang="nl-NL" smtClean="0"/>
              <a:pPr/>
              <a:t>42</a:t>
            </a:fld>
            <a:endParaRPr lang="nl-NL"/>
          </a:p>
        </p:txBody>
      </p:sp>
      <p:sp>
        <p:nvSpPr>
          <p:cNvPr id="16" name="Footer Placeholder 15"/>
          <p:cNvSpPr>
            <a:spLocks noGrp="1"/>
          </p:cNvSpPr>
          <p:nvPr>
            <p:ph type="ftr" sz="quarter" idx="11"/>
          </p:nvPr>
        </p:nvSpPr>
        <p:spPr/>
        <p:txBody>
          <a:bodyPr/>
          <a:lstStyle/>
          <a:p>
            <a:r>
              <a:rPr lang="en-US" smtClean="0"/>
              <a:t>JPM  9 9 2010  Anesthesie voor bariatrische heelk</a:t>
            </a:r>
            <a:endParaRPr lang="nl-NL"/>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smtClean="0"/>
              <a:t>JPM  9 9 2010  Anesthesie voor bariatrische heelk</a:t>
            </a:r>
            <a:endParaRPr lang="nl-NL"/>
          </a:p>
        </p:txBody>
      </p:sp>
      <p:sp>
        <p:nvSpPr>
          <p:cNvPr id="8" name="Slide Number Placeholder 6"/>
          <p:cNvSpPr>
            <a:spLocks noGrp="1"/>
          </p:cNvSpPr>
          <p:nvPr>
            <p:ph type="sldNum" sz="quarter" idx="12"/>
          </p:nvPr>
        </p:nvSpPr>
        <p:spPr/>
        <p:txBody>
          <a:bodyPr/>
          <a:lstStyle/>
          <a:p>
            <a:fld id="{1402E13D-0115-8342-9BE8-6712AF58D555}" type="slidenum">
              <a:rPr lang="nl-NL"/>
              <a:pPr/>
              <a:t>43</a:t>
            </a:fld>
            <a:endParaRPr lang="nl-NL"/>
          </a:p>
        </p:txBody>
      </p:sp>
      <p:sp>
        <p:nvSpPr>
          <p:cNvPr id="532482" name="Rectangle 2"/>
          <p:cNvSpPr>
            <a:spLocks noGrp="1" noChangeArrowheads="1"/>
          </p:cNvSpPr>
          <p:nvPr>
            <p:ph type="title"/>
          </p:nvPr>
        </p:nvSpPr>
        <p:spPr/>
        <p:txBody>
          <a:bodyPr/>
          <a:lstStyle/>
          <a:p>
            <a:r>
              <a:rPr lang="en-US" sz="4000"/>
              <a:t>Begin – End of first laparoscopy</a:t>
            </a:r>
          </a:p>
        </p:txBody>
      </p:sp>
      <p:sp>
        <p:nvSpPr>
          <p:cNvPr id="532483" name="Rectangle 3"/>
          <p:cNvSpPr>
            <a:spLocks noGrp="1" noChangeArrowheads="1"/>
          </p:cNvSpPr>
          <p:nvPr>
            <p:ph type="body" sz="half" idx="1"/>
          </p:nvPr>
        </p:nvSpPr>
        <p:spPr>
          <a:xfrm>
            <a:off x="539750" y="1676400"/>
            <a:ext cx="4608513" cy="4724400"/>
          </a:xfrm>
        </p:spPr>
        <p:txBody>
          <a:bodyPr/>
          <a:lstStyle/>
          <a:p>
            <a:r>
              <a:rPr lang="en-US" sz="2800"/>
              <a:t>Abdominal compliance changes during pneumoperitoneum</a:t>
            </a:r>
          </a:p>
          <a:p>
            <a:r>
              <a:rPr lang="en-US" sz="2800"/>
              <a:t>Inflation volume rises more than 1 liter!</a:t>
            </a:r>
          </a:p>
          <a:p>
            <a:r>
              <a:rPr lang="en-US" sz="2800"/>
              <a:t>No NMB needed at end of operation ?</a:t>
            </a:r>
          </a:p>
        </p:txBody>
      </p:sp>
      <p:graphicFrame>
        <p:nvGraphicFramePr>
          <p:cNvPr id="532484" name="Object 4"/>
          <p:cNvGraphicFramePr>
            <a:graphicFrameLocks noChangeAspect="1"/>
          </p:cNvGraphicFramePr>
          <p:nvPr>
            <p:ph sz="half" idx="2"/>
          </p:nvPr>
        </p:nvGraphicFramePr>
        <p:xfrm>
          <a:off x="4991100" y="1916113"/>
          <a:ext cx="4152900" cy="2965450"/>
        </p:xfrm>
        <a:graphic>
          <a:graphicData uri="http://schemas.openxmlformats.org/presentationml/2006/ole">
            <p:oleObj spid="_x0000_s570370" name="Worksheet" r:id="rId3" imgW="6527800" imgH="4660900" progId="Excel.Sheet.8">
              <p:embed/>
            </p:oleObj>
          </a:graphicData>
        </a:graphic>
      </p:graphicFrame>
      <p:sp>
        <p:nvSpPr>
          <p:cNvPr id="532485" name="Text Box 5"/>
          <p:cNvSpPr txBox="1">
            <a:spLocks noChangeArrowheads="1"/>
          </p:cNvSpPr>
          <p:nvPr/>
        </p:nvSpPr>
        <p:spPr bwMode="auto">
          <a:xfrm>
            <a:off x="5076825" y="5013325"/>
            <a:ext cx="4067175" cy="1006475"/>
          </a:xfrm>
          <a:prstGeom prst="rect">
            <a:avLst/>
          </a:prstGeom>
          <a:noFill/>
          <a:ln w="12700" cap="sq">
            <a:noFill/>
            <a:miter lim="800000"/>
            <a:headEnd type="none" w="sm" len="sm"/>
            <a:tailEnd type="none" w="sm" len="sm"/>
          </a:ln>
          <a:effectLst/>
        </p:spPr>
        <p:txBody>
          <a:bodyPr>
            <a:prstTxWarp prst="textNoShape">
              <a:avLst/>
            </a:prstTxWarp>
            <a:spAutoFit/>
          </a:bodyPr>
          <a:lstStyle/>
          <a:p>
            <a:r>
              <a:rPr lang="en-US" sz="2000">
                <a:solidFill>
                  <a:schemeClr val="bg2"/>
                </a:solidFill>
              </a:rPr>
              <a:t>One Hour Laparoscopy at 15 mmHg </a:t>
            </a:r>
            <a:br>
              <a:rPr lang="en-US" sz="2000">
                <a:solidFill>
                  <a:schemeClr val="bg2"/>
                </a:solidFill>
              </a:rPr>
            </a:br>
            <a:r>
              <a:rPr lang="en-US" sz="2000">
                <a:solidFill>
                  <a:schemeClr val="bg2"/>
                </a:solidFill>
              </a:rPr>
              <a:t>Elongates the Abdominal Wall</a:t>
            </a:r>
          </a:p>
          <a:p>
            <a:r>
              <a:rPr lang="en-US" sz="1800">
                <a:solidFill>
                  <a:schemeClr val="bg2"/>
                </a:solidFill>
              </a:rPr>
              <a:t>Mulier IFSO 2009</a:t>
            </a:r>
            <a:r>
              <a:rPr lang="en-US" sz="2000">
                <a:solidFill>
                  <a:schemeClr val="bg2"/>
                </a:solidFill>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B6D6E053-90C9-D747-825B-B3CAF9D8FFB2}" type="slidenum">
              <a:rPr lang="nl-NL"/>
              <a:pPr/>
              <a:t>44</a:t>
            </a:fld>
            <a:endParaRPr lang="nl-NL"/>
          </a:p>
        </p:txBody>
      </p:sp>
      <p:sp>
        <p:nvSpPr>
          <p:cNvPr id="533506" name="Rectangle 2"/>
          <p:cNvSpPr>
            <a:spLocks noGrp="1" noChangeArrowheads="1"/>
          </p:cNvSpPr>
          <p:nvPr>
            <p:ph type="title"/>
          </p:nvPr>
        </p:nvSpPr>
        <p:spPr>
          <a:xfrm>
            <a:off x="762000" y="152400"/>
            <a:ext cx="8382000" cy="1066800"/>
          </a:xfrm>
        </p:spPr>
        <p:txBody>
          <a:bodyPr/>
          <a:lstStyle/>
          <a:p>
            <a:r>
              <a:rPr lang="en-US" sz="3600" dirty="0"/>
              <a:t>Laparoscopy without muscle relaxants ?</a:t>
            </a:r>
          </a:p>
        </p:txBody>
      </p:sp>
      <p:sp>
        <p:nvSpPr>
          <p:cNvPr id="533507" name="Rectangle 3"/>
          <p:cNvSpPr>
            <a:spLocks noGrp="1" noChangeArrowheads="1"/>
          </p:cNvSpPr>
          <p:nvPr>
            <p:ph type="body" idx="1"/>
          </p:nvPr>
        </p:nvSpPr>
        <p:spPr>
          <a:xfrm>
            <a:off x="900112" y="1700213"/>
            <a:ext cx="8243887" cy="4465637"/>
          </a:xfrm>
        </p:spPr>
        <p:txBody>
          <a:bodyPr/>
          <a:lstStyle/>
          <a:p>
            <a:pPr>
              <a:lnSpc>
                <a:spcPct val="80000"/>
              </a:lnSpc>
            </a:pPr>
            <a:r>
              <a:rPr lang="en-US" sz="2800" dirty="0"/>
              <a:t>Laparoscopy is possible without</a:t>
            </a:r>
            <a:r>
              <a:rPr lang="en-US" sz="2800" dirty="0" smtClean="0"/>
              <a:t> NMB     if  </a:t>
            </a:r>
          </a:p>
          <a:p>
            <a:pPr lvl="1">
              <a:lnSpc>
                <a:spcPct val="80000"/>
              </a:lnSpc>
            </a:pPr>
            <a:r>
              <a:rPr lang="en-US" sz="2400" dirty="0"/>
              <a:t>A</a:t>
            </a:r>
            <a:r>
              <a:rPr lang="en-US" sz="2400" dirty="0" smtClean="0"/>
              <a:t>bdominal </a:t>
            </a:r>
            <a:r>
              <a:rPr lang="en-US" sz="2400" dirty="0"/>
              <a:t>compliance &gt; 0,5 L/mmHg</a:t>
            </a:r>
          </a:p>
          <a:p>
            <a:pPr lvl="1">
              <a:lnSpc>
                <a:spcPct val="80000"/>
              </a:lnSpc>
            </a:pPr>
            <a:r>
              <a:rPr lang="en-US" sz="2400" dirty="0"/>
              <a:t>IAV &gt; 4 L at 15 mmHg at start laparoscopy</a:t>
            </a:r>
          </a:p>
          <a:p>
            <a:pPr lvl="2">
              <a:lnSpc>
                <a:spcPct val="80000"/>
              </a:lnSpc>
            </a:pPr>
            <a:r>
              <a:rPr lang="en-US" sz="2000" dirty="0"/>
              <a:t>Gravidity &gt; 3</a:t>
            </a:r>
          </a:p>
          <a:p>
            <a:pPr lvl="2">
              <a:lnSpc>
                <a:spcPct val="80000"/>
              </a:lnSpc>
            </a:pPr>
            <a:r>
              <a:rPr lang="en-US" sz="2000" dirty="0"/>
              <a:t>Previous multiple laparoscopies/</a:t>
            </a:r>
            <a:r>
              <a:rPr lang="en-US" sz="2000" dirty="0" err="1"/>
              <a:t>laparotomies</a:t>
            </a:r>
            <a:endParaRPr lang="en-US" sz="2000" dirty="0"/>
          </a:p>
          <a:p>
            <a:pPr lvl="2">
              <a:lnSpc>
                <a:spcPct val="80000"/>
              </a:lnSpc>
            </a:pPr>
            <a:r>
              <a:rPr lang="en-US" sz="2000" dirty="0"/>
              <a:t>&gt; 10 kg weight reduction</a:t>
            </a:r>
          </a:p>
          <a:p>
            <a:pPr lvl="2">
              <a:lnSpc>
                <a:spcPct val="80000"/>
              </a:lnSpc>
            </a:pPr>
            <a:r>
              <a:rPr lang="en-US" sz="2000" dirty="0"/>
              <a:t>No man with android fat </a:t>
            </a:r>
            <a:r>
              <a:rPr lang="en-US" sz="2000" dirty="0" smtClean="0"/>
              <a:t>distribution</a:t>
            </a:r>
          </a:p>
          <a:p>
            <a:pPr lvl="1">
              <a:lnSpc>
                <a:spcPct val="80000"/>
              </a:lnSpc>
            </a:pPr>
            <a:r>
              <a:rPr lang="en-US" sz="2400" dirty="0" smtClean="0"/>
              <a:t>After several hours abdominal compliance rises</a:t>
            </a:r>
          </a:p>
          <a:p>
            <a:pPr lvl="1" algn="ctr">
              <a:lnSpc>
                <a:spcPct val="80000"/>
              </a:lnSpc>
              <a:buFont typeface="Wingdings" charset="2"/>
              <a:buNone/>
            </a:pPr>
            <a:r>
              <a:rPr lang="en-US" sz="2400" dirty="0"/>
              <a:t>and</a:t>
            </a:r>
          </a:p>
          <a:p>
            <a:pPr lvl="1">
              <a:lnSpc>
                <a:spcPct val="80000"/>
              </a:lnSpc>
            </a:pPr>
            <a:r>
              <a:rPr lang="en-US" sz="2400" dirty="0"/>
              <a:t>Sufficient deep sleep </a:t>
            </a:r>
          </a:p>
          <a:p>
            <a:pPr lvl="2">
              <a:lnSpc>
                <a:spcPct val="80000"/>
              </a:lnSpc>
            </a:pPr>
            <a:r>
              <a:rPr lang="en-US" sz="2000" dirty="0"/>
              <a:t>As patient should not breath against ventilator.</a:t>
            </a:r>
          </a:p>
          <a:p>
            <a:pPr lvl="1">
              <a:lnSpc>
                <a:spcPct val="80000"/>
              </a:lnSpc>
            </a:pPr>
            <a:r>
              <a:rPr lang="en-US" sz="2400" dirty="0"/>
              <a:t>Pressure support ventilation</a:t>
            </a:r>
          </a:p>
          <a:p>
            <a:pPr lvl="2">
              <a:lnSpc>
                <a:spcPct val="80000"/>
              </a:lnSpc>
            </a:pPr>
            <a:r>
              <a:rPr lang="en-US" sz="2000" dirty="0"/>
              <a:t>Easier to prevent breathing against ventilator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C927EAB5-BB37-4348-8561-AE35AF708F31}" type="slidenum">
              <a:rPr lang="nl-NL"/>
              <a:pPr/>
              <a:t>45</a:t>
            </a:fld>
            <a:endParaRPr lang="nl-NL"/>
          </a:p>
        </p:txBody>
      </p:sp>
      <p:sp>
        <p:nvSpPr>
          <p:cNvPr id="537602" name="Rectangle 2"/>
          <p:cNvSpPr>
            <a:spLocks noGrp="1" noChangeArrowheads="1"/>
          </p:cNvSpPr>
          <p:nvPr>
            <p:ph type="title"/>
          </p:nvPr>
        </p:nvSpPr>
        <p:spPr>
          <a:xfrm>
            <a:off x="381000" y="152400"/>
            <a:ext cx="8763000" cy="1066800"/>
          </a:xfrm>
        </p:spPr>
        <p:txBody>
          <a:bodyPr/>
          <a:lstStyle/>
          <a:p>
            <a:pPr marL="838200" indent="-838200"/>
            <a:r>
              <a:rPr lang="en-US" sz="3600" dirty="0"/>
              <a:t>Is deep relaxation needed and </a:t>
            </a:r>
            <a:r>
              <a:rPr lang="en-US" sz="3600" dirty="0">
                <a:solidFill>
                  <a:srgbClr val="FFEF53"/>
                </a:solidFill>
              </a:rPr>
              <a:t>possible</a:t>
            </a:r>
            <a:r>
              <a:rPr lang="en-US" sz="3600" dirty="0"/>
              <a:t>?</a:t>
            </a:r>
          </a:p>
        </p:txBody>
      </p:sp>
      <p:sp>
        <p:nvSpPr>
          <p:cNvPr id="537603" name="Rectangle 3"/>
          <p:cNvSpPr>
            <a:spLocks noGrp="1" noChangeArrowheads="1"/>
          </p:cNvSpPr>
          <p:nvPr>
            <p:ph type="body" idx="1"/>
          </p:nvPr>
        </p:nvSpPr>
        <p:spPr>
          <a:xfrm>
            <a:off x="1219200" y="1676400"/>
            <a:ext cx="7924800" cy="4724400"/>
          </a:xfrm>
        </p:spPr>
        <p:txBody>
          <a:bodyPr/>
          <a:lstStyle/>
          <a:p>
            <a:r>
              <a:rPr lang="en-US" dirty="0"/>
              <a:t>Time between end </a:t>
            </a:r>
            <a:r>
              <a:rPr lang="en-US" dirty="0" err="1"/>
              <a:t>pneumoperitoneum</a:t>
            </a:r>
            <a:r>
              <a:rPr lang="en-US" dirty="0"/>
              <a:t> and end operation is very short:</a:t>
            </a:r>
            <a:r>
              <a:rPr lang="en-US" dirty="0" smtClean="0"/>
              <a:t> </a:t>
            </a:r>
          </a:p>
          <a:p>
            <a:pPr lvl="1"/>
            <a:r>
              <a:rPr lang="en-US" dirty="0" smtClean="0"/>
              <a:t>in </a:t>
            </a:r>
            <a:r>
              <a:rPr lang="en-US" dirty="0"/>
              <a:t>5 min from TOF 0/4 -¼ till 90%</a:t>
            </a:r>
            <a:r>
              <a:rPr lang="en-US" dirty="0" smtClean="0"/>
              <a:t> </a:t>
            </a:r>
          </a:p>
          <a:p>
            <a:pPr lvl="1"/>
            <a:r>
              <a:rPr lang="en-US" sz="2400" dirty="0" smtClean="0"/>
              <a:t>is </a:t>
            </a:r>
            <a:r>
              <a:rPr lang="en-US" sz="2400" dirty="0"/>
              <a:t>not possible with </a:t>
            </a:r>
            <a:r>
              <a:rPr lang="en-US" sz="2400" dirty="0" err="1"/>
              <a:t>neostigmine</a:t>
            </a:r>
            <a:r>
              <a:rPr lang="en-US" sz="2400" dirty="0"/>
              <a:t>.</a:t>
            </a:r>
            <a:endParaRPr lang="en-US" dirty="0"/>
          </a:p>
          <a:p>
            <a:r>
              <a:rPr lang="en-US" dirty="0" err="1"/>
              <a:t>Sugammadex</a:t>
            </a:r>
            <a:r>
              <a:rPr lang="en-US" dirty="0"/>
              <a:t> </a:t>
            </a:r>
          </a:p>
          <a:p>
            <a:pPr lvl="1"/>
            <a:r>
              <a:rPr lang="en-US" dirty="0"/>
              <a:t>TOF 0/4 till end </a:t>
            </a:r>
            <a:r>
              <a:rPr lang="en-US" dirty="0" err="1"/>
              <a:t>pneumoperitoneum</a:t>
            </a:r>
            <a:endParaRPr lang="en-US" dirty="0"/>
          </a:p>
          <a:p>
            <a:pPr lvl="1"/>
            <a:r>
              <a:rPr lang="en-US" dirty="0"/>
              <a:t>Very deep NMB PTC &lt; 5 is possible till the end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US"/>
              <a:t>Mulier JP Cape Bruges 2011</a:t>
            </a:r>
            <a:endParaRPr lang="en-GB"/>
          </a:p>
        </p:txBody>
      </p:sp>
      <p:sp>
        <p:nvSpPr>
          <p:cNvPr id="5" name="Slide Number Placeholder 4"/>
          <p:cNvSpPr>
            <a:spLocks noGrp="1"/>
          </p:cNvSpPr>
          <p:nvPr>
            <p:ph type="sldNum" sz="quarter" idx="12"/>
          </p:nvPr>
        </p:nvSpPr>
        <p:spPr/>
        <p:txBody>
          <a:bodyPr/>
          <a:lstStyle/>
          <a:p>
            <a:pPr>
              <a:defRPr/>
            </a:pPr>
            <a:fld id="{3D7E40F6-4A6D-4677-AD7A-2FDFB7D4652B}" type="slidenum">
              <a:rPr lang="en-GB"/>
              <a:pPr>
                <a:defRPr/>
              </a:pPr>
              <a:t>46</a:t>
            </a:fld>
            <a:endParaRPr lang="en-GB" dirty="0"/>
          </a:p>
        </p:txBody>
      </p:sp>
      <p:sp>
        <p:nvSpPr>
          <p:cNvPr id="7" name="Title 1"/>
          <p:cNvSpPr txBox="1">
            <a:spLocks/>
          </p:cNvSpPr>
          <p:nvPr/>
        </p:nvSpPr>
        <p:spPr>
          <a:xfrm>
            <a:off x="0" y="0"/>
            <a:ext cx="91440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a:noFill/>
                </a:ln>
                <a:solidFill>
                  <a:schemeClr val="tx1"/>
                </a:solidFill>
                <a:effectLst/>
                <a:uLnTx/>
                <a:uFillTx/>
                <a:latin typeface="+mj-lt"/>
                <a:ea typeface="+mj-ea"/>
                <a:cs typeface="+mj-cs"/>
              </a:rPr>
              <a:t>Surgical workspace without - with NMB </a:t>
            </a:r>
            <a:r>
              <a:rPr kumimoji="0" lang="en-GB" sz="2800" b="0" i="0" u="none" strike="noStrike" kern="1200" cap="none" spc="0" normalizeH="0" baseline="0" noProof="0">
                <a:ln>
                  <a:noFill/>
                </a:ln>
                <a:solidFill>
                  <a:schemeClr val="tx1"/>
                </a:solidFill>
                <a:effectLst/>
                <a:uLnTx/>
                <a:uFillTx/>
                <a:latin typeface="+mj-lt"/>
                <a:ea typeface="+mj-ea"/>
                <a:cs typeface="+mj-cs"/>
              </a:rPr>
              <a:t>in one obese patient BMI 46: </a:t>
            </a:r>
            <a:br>
              <a:rPr kumimoji="0" lang="en-GB" sz="2800" b="0" i="0" u="none" strike="noStrike" kern="1200" cap="none" spc="0" normalizeH="0" baseline="0" noProof="0">
                <a:ln>
                  <a:noFill/>
                </a:ln>
                <a:solidFill>
                  <a:schemeClr val="tx1"/>
                </a:solidFill>
                <a:effectLst/>
                <a:uLnTx/>
                <a:uFillTx/>
                <a:latin typeface="+mj-lt"/>
                <a:ea typeface="+mj-ea"/>
                <a:cs typeface="+mj-cs"/>
              </a:rPr>
            </a:br>
            <a:r>
              <a:rPr kumimoji="0" lang="en-GB" sz="2000" b="0" i="0" u="none" strike="noStrike" kern="1200" cap="none" spc="0" normalizeH="0" baseline="0" noProof="0">
                <a:ln>
                  <a:noFill/>
                </a:ln>
                <a:solidFill>
                  <a:schemeClr val="tx1"/>
                </a:solidFill>
                <a:effectLst/>
                <a:uLnTx/>
                <a:uFillTx/>
                <a:latin typeface="+mj-lt"/>
                <a:ea typeface="+mj-ea"/>
                <a:cs typeface="+mj-cs"/>
              </a:rPr>
              <a:t>PV0 = 9 mmHg drops to 6 mmHg.  E remains constant at 2 mmHg/liter</a:t>
            </a:r>
            <a:endParaRPr kumimoji="0" lang="en-GB" sz="2800" b="0" i="0" u="none" strike="noStrike" kern="1200" cap="none" spc="0" normalizeH="0" baseline="0" noProof="0">
              <a:ln>
                <a:noFill/>
              </a:ln>
              <a:solidFill>
                <a:schemeClr val="tx1"/>
              </a:solidFill>
              <a:effectLst/>
              <a:uLnTx/>
              <a:uFillTx/>
              <a:latin typeface="+mj-lt"/>
              <a:ea typeface="+mj-ea"/>
              <a:cs typeface="+mj-cs"/>
            </a:endParaRPr>
          </a:p>
        </p:txBody>
      </p:sp>
      <p:sp>
        <p:nvSpPr>
          <p:cNvPr id="8" name="Content Placeholder 2"/>
          <p:cNvSpPr txBox="1">
            <a:spLocks/>
          </p:cNvSpPr>
          <p:nvPr/>
        </p:nvSpPr>
        <p:spPr>
          <a:xfrm>
            <a:off x="0" y="1417638"/>
            <a:ext cx="9144000" cy="2449986"/>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2400" b="0" i="0" u="none" strike="noStrike" kern="1200" cap="none" spc="0" normalizeH="0" baseline="0" noProof="0">
                <a:ln>
                  <a:noFill/>
                </a:ln>
                <a:solidFill>
                  <a:schemeClr val="tx1"/>
                </a:solidFill>
                <a:effectLst/>
                <a:uLnTx/>
                <a:uFillTx/>
                <a:latin typeface="+mn-lt"/>
                <a:ea typeface="+mn-ea"/>
                <a:cs typeface="+mn-cs"/>
              </a:rPr>
              <a:t>Volume   	Pressure without NMB		Pressure with NMB TOF 0</a:t>
            </a: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1		liter				11	mmHg				8 mmHg</a:t>
            </a:r>
          </a:p>
          <a:p>
            <a:pPr marL="742950" marR="0" lvl="1" indent="-28575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2		liter				13	mmHg				10 mmHg 	</a:t>
            </a:r>
          </a:p>
          <a:p>
            <a:pPr marL="914400" marR="0" lvl="1" indent="-457200" algn="l" defTabSz="457200" rtl="0" eaLnBrk="1" fontAlgn="auto" latinLnBrk="0" hangingPunct="1">
              <a:lnSpc>
                <a:spcPct val="100000"/>
              </a:lnSpc>
              <a:spcBef>
                <a:spcPct val="20000"/>
              </a:spcBef>
              <a:spcAft>
                <a:spcPts val="0"/>
              </a:spcAft>
              <a:buClrTx/>
              <a:buSzTx/>
              <a:buFont typeface="Arial"/>
              <a:buAutoNum type="arabicPlain" startAt="3"/>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liter 				15	mmHg				12 mmHg</a:t>
            </a:r>
          </a:p>
          <a:p>
            <a:pPr marL="914400" marR="0" lvl="1" indent="-457200" algn="l" defTabSz="457200" rtl="0" eaLnBrk="1" fontAlgn="auto" latinLnBrk="0" hangingPunct="1">
              <a:lnSpc>
                <a:spcPct val="100000"/>
              </a:lnSpc>
              <a:spcBef>
                <a:spcPct val="20000"/>
              </a:spcBef>
              <a:spcAft>
                <a:spcPts val="0"/>
              </a:spcAft>
              <a:buClrTx/>
              <a:buSzTx/>
              <a:buFont typeface="Arial"/>
              <a:buAutoNum type="arabicPlain" startAt="3"/>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liter				-						14 mmHg</a:t>
            </a:r>
          </a:p>
          <a:p>
            <a:pPr marL="914400" marR="0" lvl="1" indent="-45720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Patient got inhalation Desflurane 1 Mac (what is having a little relaxation as well)</a:t>
            </a:r>
          </a:p>
          <a:p>
            <a:pPr marL="914400" marR="0" lvl="1" indent="-45720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Remifentanyl infusion with no effect on relaxation</a:t>
            </a:r>
          </a:p>
          <a:p>
            <a:pPr marL="914400" marR="0" lvl="1" indent="-45720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Ventilation 600 ml 12 x with 7 cm H20 peep </a:t>
            </a:r>
          </a:p>
          <a:p>
            <a:pPr marL="914400" marR="0" lvl="1" indent="-45720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Rocuronium bolus of 1,2 mg/kg IBW with continuous infusion of 50 mg/hour was given after first measurements</a:t>
            </a:r>
          </a:p>
          <a:p>
            <a:pPr marL="914400" marR="0" lvl="1" indent="-457200" algn="l" defTabSz="457200" rtl="0" eaLnBrk="1" fontAlgn="auto" latinLnBrk="0" hangingPunct="1">
              <a:lnSpc>
                <a:spcPct val="100000"/>
              </a:lnSpc>
              <a:spcBef>
                <a:spcPct val="20000"/>
              </a:spcBef>
              <a:spcAft>
                <a:spcPts val="0"/>
              </a:spcAft>
              <a:buClrTx/>
              <a:buSzTx/>
              <a:buFont typeface="Arial"/>
              <a:buNone/>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Second measurements when TOF = 0  at the thumb</a:t>
            </a:r>
          </a:p>
        </p:txBody>
      </p:sp>
      <p:sp>
        <p:nvSpPr>
          <p:cNvPr id="10" name="TextBox 9"/>
          <p:cNvSpPr txBox="1"/>
          <p:nvPr/>
        </p:nvSpPr>
        <p:spPr>
          <a:xfrm>
            <a:off x="181102" y="5802997"/>
            <a:ext cx="3441968" cy="646331"/>
          </a:xfrm>
          <a:prstGeom prst="rect">
            <a:avLst/>
          </a:prstGeom>
          <a:noFill/>
        </p:spPr>
        <p:txBody>
          <a:bodyPr wrap="none" rtlCol="0">
            <a:spAutoFit/>
          </a:bodyPr>
          <a:lstStyle/>
          <a:p>
            <a:r>
              <a:rPr lang="en-GB"/>
              <a:t>Pressure  15 gives volume of 3 liter</a:t>
            </a:r>
          </a:p>
          <a:p>
            <a:r>
              <a:rPr lang="en-GB"/>
              <a:t>Workspace. </a:t>
            </a:r>
          </a:p>
        </p:txBody>
      </p:sp>
      <p:sp>
        <p:nvSpPr>
          <p:cNvPr id="11" name="TextBox 10"/>
          <p:cNvSpPr txBox="1"/>
          <p:nvPr/>
        </p:nvSpPr>
        <p:spPr>
          <a:xfrm>
            <a:off x="5292809" y="5657671"/>
            <a:ext cx="3789394" cy="1200329"/>
          </a:xfrm>
          <a:prstGeom prst="rect">
            <a:avLst/>
          </a:prstGeom>
          <a:noFill/>
        </p:spPr>
        <p:txBody>
          <a:bodyPr wrap="none" rtlCol="0">
            <a:spAutoFit/>
          </a:bodyPr>
          <a:lstStyle/>
          <a:p>
            <a:r>
              <a:rPr lang="en-GB"/>
              <a:t>Pressure  14 gives volume of 4 liter</a:t>
            </a:r>
          </a:p>
          <a:p>
            <a:r>
              <a:rPr lang="en-GB"/>
              <a:t>Workspace. View is more from above</a:t>
            </a:r>
          </a:p>
          <a:p>
            <a:r>
              <a:rPr lang="en-GB"/>
              <a:t>More space and better access </a:t>
            </a:r>
          </a:p>
          <a:p>
            <a:endParaRPr lang="en-GB"/>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dirty="0" smtClean="0"/>
              <a:t>JPMulier Cape Bruges 27 1 2011</a:t>
            </a:r>
            <a:endParaRPr lang="nl-NL" dirty="0"/>
          </a:p>
        </p:txBody>
      </p:sp>
      <p:sp>
        <p:nvSpPr>
          <p:cNvPr id="8" name="Slide Number Placeholder 7"/>
          <p:cNvSpPr>
            <a:spLocks noGrp="1"/>
          </p:cNvSpPr>
          <p:nvPr>
            <p:ph type="sldNum" sz="quarter" idx="12"/>
          </p:nvPr>
        </p:nvSpPr>
        <p:spPr/>
        <p:txBody>
          <a:bodyPr/>
          <a:lstStyle/>
          <a:p>
            <a:fld id="{2A530456-E224-9040-960B-B37AB8F5E0DC}" type="slidenum">
              <a:rPr lang="nl-NL"/>
              <a:pPr/>
              <a:t>47</a:t>
            </a:fld>
            <a:endParaRPr lang="nl-NL" dirty="0"/>
          </a:p>
        </p:txBody>
      </p:sp>
      <p:sp>
        <p:nvSpPr>
          <p:cNvPr id="539650" name="Rectangle 2"/>
          <p:cNvSpPr>
            <a:spLocks noGrp="1" noChangeArrowheads="1"/>
          </p:cNvSpPr>
          <p:nvPr>
            <p:ph type="title"/>
          </p:nvPr>
        </p:nvSpPr>
        <p:spPr>
          <a:xfrm>
            <a:off x="1219200" y="342900"/>
            <a:ext cx="7391400" cy="1066800"/>
          </a:xfrm>
        </p:spPr>
        <p:txBody>
          <a:bodyPr anchor="ctr"/>
          <a:lstStyle/>
          <a:p>
            <a:pPr algn="ctr"/>
            <a:r>
              <a:rPr lang="en-US" sz="3600" dirty="0"/>
              <a:t>Deep muscle relaxation is useful in morbid obese patients</a:t>
            </a:r>
          </a:p>
        </p:txBody>
      </p:sp>
      <p:sp>
        <p:nvSpPr>
          <p:cNvPr id="539651" name="Rectangle 3"/>
          <p:cNvSpPr>
            <a:spLocks noGrp="1" noChangeArrowheads="1"/>
          </p:cNvSpPr>
          <p:nvPr>
            <p:ph type="body" sz="half" idx="1"/>
          </p:nvPr>
        </p:nvSpPr>
        <p:spPr>
          <a:xfrm>
            <a:off x="330200" y="1803400"/>
            <a:ext cx="3902075" cy="1981200"/>
          </a:xfrm>
          <a:solidFill>
            <a:schemeClr val="bg1">
              <a:lumMod val="95000"/>
            </a:schemeClr>
          </a:solidFill>
        </p:spPr>
        <p:txBody>
          <a:bodyPr>
            <a:noAutofit/>
          </a:bodyPr>
          <a:lstStyle/>
          <a:p>
            <a:r>
              <a:rPr lang="en-US" sz="2400" dirty="0">
                <a:solidFill>
                  <a:srgbClr val="FF0000"/>
                </a:solidFill>
              </a:rPr>
              <a:t>TOF &gt; 90%</a:t>
            </a:r>
          </a:p>
          <a:p>
            <a:r>
              <a:rPr lang="en-US" sz="2400" dirty="0">
                <a:solidFill>
                  <a:srgbClr val="00FF00"/>
                </a:solidFill>
              </a:rPr>
              <a:t>TOF = </a:t>
            </a:r>
            <a:r>
              <a:rPr lang="en-US" sz="2400" dirty="0" smtClean="0">
                <a:solidFill>
                  <a:srgbClr val="00FF00"/>
                </a:solidFill>
              </a:rPr>
              <a:t> 0</a:t>
            </a:r>
            <a:r>
              <a:rPr lang="en-US" sz="2400" dirty="0">
                <a:solidFill>
                  <a:srgbClr val="00FF00"/>
                </a:solidFill>
              </a:rPr>
              <a:t>/4 and PTC &lt; 10</a:t>
            </a:r>
          </a:p>
          <a:p>
            <a:r>
              <a:rPr lang="en-US" sz="2400" dirty="0">
                <a:solidFill>
                  <a:srgbClr val="0066FF"/>
                </a:solidFill>
              </a:rPr>
              <a:t>TOF 0/4 and PTC &lt; 5</a:t>
            </a:r>
          </a:p>
          <a:p>
            <a:endParaRPr lang="en-US" sz="2400" dirty="0">
              <a:solidFill>
                <a:srgbClr val="0066FF"/>
              </a:solidFill>
            </a:endParaRPr>
          </a:p>
          <a:p>
            <a:pPr>
              <a:buNone/>
            </a:pPr>
            <a:r>
              <a:rPr lang="en-US" sz="1800" dirty="0"/>
              <a:t>JPMulier 2008 ASA </a:t>
            </a:r>
          </a:p>
        </p:txBody>
      </p:sp>
      <p:graphicFrame>
        <p:nvGraphicFramePr>
          <p:cNvPr id="539652" name="Object 4"/>
          <p:cNvGraphicFramePr>
            <a:graphicFrameLocks noChangeAspect="1"/>
          </p:cNvGraphicFramePr>
          <p:nvPr>
            <p:ph sz="quarter" idx="2"/>
          </p:nvPr>
        </p:nvGraphicFramePr>
        <p:xfrm>
          <a:off x="4232275" y="1582739"/>
          <a:ext cx="4251325" cy="2399818"/>
        </p:xfrm>
        <a:graphic>
          <a:graphicData uri="http://schemas.openxmlformats.org/presentationml/2006/ole">
            <p:oleObj spid="_x0000_s992258" name="Worksheet" r:id="rId3" imgW="5969000" imgH="3378200" progId="Excel.Sheet.8">
              <p:embed/>
            </p:oleObj>
          </a:graphicData>
        </a:graphic>
      </p:graphicFrame>
      <p:sp>
        <p:nvSpPr>
          <p:cNvPr id="539653" name="Rectangle 5"/>
          <p:cNvSpPr>
            <a:spLocks noGrp="1" noChangeArrowheads="1"/>
          </p:cNvSpPr>
          <p:nvPr>
            <p:ph sz="quarter" idx="3"/>
          </p:nvPr>
        </p:nvSpPr>
        <p:spPr/>
        <p:txBody>
          <a:bodyPr/>
          <a:lstStyle/>
          <a:p>
            <a:endParaRPr lang="en-GB" sz="2400" dirty="0"/>
          </a:p>
        </p:txBody>
      </p:sp>
      <p:graphicFrame>
        <p:nvGraphicFramePr>
          <p:cNvPr id="91141" name="Object 5"/>
          <p:cNvGraphicFramePr>
            <a:graphicFrameLocks noChangeAspect="1"/>
          </p:cNvGraphicFramePr>
          <p:nvPr/>
        </p:nvGraphicFramePr>
        <p:xfrm>
          <a:off x="2559050" y="3982557"/>
          <a:ext cx="3994150" cy="2713554"/>
        </p:xfrm>
        <a:graphic>
          <a:graphicData uri="http://schemas.openxmlformats.org/presentationml/2006/ole">
            <p:oleObj spid="_x0000_s992259" name="Worksheet" r:id="rId4" imgW="5638800" imgH="3835400" progId="Excel.Sheet.8">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18 11 2010  Anesthesia for bariatric  surgery</a:t>
            </a:r>
            <a:endParaRPr lang="nl-NL"/>
          </a:p>
        </p:txBody>
      </p:sp>
      <p:sp>
        <p:nvSpPr>
          <p:cNvPr id="6" name="Slide Number Placeholder 5"/>
          <p:cNvSpPr>
            <a:spLocks noGrp="1"/>
          </p:cNvSpPr>
          <p:nvPr>
            <p:ph type="sldNum" sz="quarter" idx="12"/>
          </p:nvPr>
        </p:nvSpPr>
        <p:spPr/>
        <p:txBody>
          <a:bodyPr/>
          <a:lstStyle/>
          <a:p>
            <a:fld id="{EC931C11-2EF7-F846-BDC5-A8CF0C0F58A6}" type="slidenum">
              <a:rPr lang="nl-NL"/>
              <a:pPr/>
              <a:t>48</a:t>
            </a:fld>
            <a:endParaRPr lang="nl-NL"/>
          </a:p>
        </p:txBody>
      </p:sp>
      <p:sp>
        <p:nvSpPr>
          <p:cNvPr id="541698" name="Rectangle 2"/>
          <p:cNvSpPr>
            <a:spLocks noGrp="1" noChangeArrowheads="1"/>
          </p:cNvSpPr>
          <p:nvPr>
            <p:ph type="title"/>
          </p:nvPr>
        </p:nvSpPr>
        <p:spPr>
          <a:xfrm>
            <a:off x="1219200" y="152400"/>
            <a:ext cx="7924800" cy="1066800"/>
          </a:xfrm>
        </p:spPr>
        <p:txBody>
          <a:bodyPr/>
          <a:lstStyle/>
          <a:p>
            <a:r>
              <a:rPr lang="en-US" dirty="0" smtClean="0"/>
              <a:t>NMB needed ?</a:t>
            </a:r>
            <a:endParaRPr lang="en-US" dirty="0"/>
          </a:p>
        </p:txBody>
      </p:sp>
      <p:sp>
        <p:nvSpPr>
          <p:cNvPr id="541699" name="Rectangle 3"/>
          <p:cNvSpPr>
            <a:spLocks noGrp="1" noChangeArrowheads="1"/>
          </p:cNvSpPr>
          <p:nvPr>
            <p:ph type="body" idx="1"/>
          </p:nvPr>
        </p:nvSpPr>
        <p:spPr>
          <a:xfrm>
            <a:off x="1219200" y="1412875"/>
            <a:ext cx="7924800" cy="5445125"/>
          </a:xfrm>
        </p:spPr>
        <p:txBody>
          <a:bodyPr/>
          <a:lstStyle/>
          <a:p>
            <a:r>
              <a:rPr lang="en-US" sz="2800" dirty="0">
                <a:solidFill>
                  <a:srgbClr val="008000"/>
                </a:solidFill>
              </a:rPr>
              <a:t>Yes </a:t>
            </a:r>
          </a:p>
          <a:p>
            <a:pPr lvl="1"/>
            <a:r>
              <a:rPr lang="en-US" sz="2400" dirty="0">
                <a:solidFill>
                  <a:srgbClr val="008000"/>
                </a:solidFill>
              </a:rPr>
              <a:t>Larger surgical </a:t>
            </a:r>
            <a:r>
              <a:rPr lang="en-US" sz="2400" dirty="0" smtClean="0">
                <a:solidFill>
                  <a:srgbClr val="008000"/>
                </a:solidFill>
              </a:rPr>
              <a:t>work-volume at lower </a:t>
            </a:r>
            <a:r>
              <a:rPr lang="en-US" sz="2400" dirty="0">
                <a:solidFill>
                  <a:srgbClr val="008000"/>
                </a:solidFill>
              </a:rPr>
              <a:t>pressures</a:t>
            </a:r>
            <a:endParaRPr lang="en-US" sz="2400" dirty="0" smtClean="0">
              <a:solidFill>
                <a:srgbClr val="008000"/>
              </a:solidFill>
            </a:endParaRPr>
          </a:p>
          <a:p>
            <a:pPr lvl="1"/>
            <a:r>
              <a:rPr lang="en-US" sz="2400" dirty="0" smtClean="0">
                <a:solidFill>
                  <a:srgbClr val="008000"/>
                </a:solidFill>
              </a:rPr>
              <a:t>Workspace sometimes remains insufficient making surgeons angry : try to do everything.</a:t>
            </a:r>
          </a:p>
          <a:p>
            <a:pPr lvl="1"/>
            <a:r>
              <a:rPr lang="en-US" sz="2400" dirty="0" smtClean="0">
                <a:solidFill>
                  <a:srgbClr val="008000"/>
                </a:solidFill>
              </a:rPr>
              <a:t>Prevent breathing against ventilator</a:t>
            </a:r>
          </a:p>
          <a:p>
            <a:pPr lvl="1"/>
            <a:r>
              <a:rPr lang="en-US" sz="2400" dirty="0" smtClean="0">
                <a:solidFill>
                  <a:srgbClr val="008000"/>
                </a:solidFill>
              </a:rPr>
              <a:t>At </a:t>
            </a:r>
            <a:r>
              <a:rPr lang="en-US" sz="2400" dirty="0">
                <a:solidFill>
                  <a:srgbClr val="008000"/>
                </a:solidFill>
              </a:rPr>
              <a:t>low pressures less structural damage and less post op pain?</a:t>
            </a:r>
            <a:endParaRPr lang="en-US" sz="2400" dirty="0" smtClean="0">
              <a:solidFill>
                <a:srgbClr val="008000"/>
              </a:solidFill>
            </a:endParaRPr>
          </a:p>
          <a:p>
            <a:r>
              <a:rPr lang="en-US" sz="2800" dirty="0" smtClean="0"/>
              <a:t>No</a:t>
            </a:r>
            <a:endParaRPr lang="en-US" sz="2800" dirty="0"/>
          </a:p>
          <a:p>
            <a:pPr lvl="1"/>
            <a:r>
              <a:rPr lang="en-US" sz="2400" dirty="0" smtClean="0"/>
              <a:t>Abdominal compliance </a:t>
            </a:r>
            <a:r>
              <a:rPr lang="en-US" sz="2400" dirty="0"/>
              <a:t>sometimes large enough</a:t>
            </a:r>
          </a:p>
          <a:p>
            <a:pPr lvl="1"/>
            <a:r>
              <a:rPr lang="en-US" sz="2400" dirty="0"/>
              <a:t>Work at higher intra </a:t>
            </a:r>
            <a:r>
              <a:rPr lang="en-US" sz="2400" dirty="0" smtClean="0"/>
              <a:t>abdominal </a:t>
            </a:r>
            <a:r>
              <a:rPr lang="en-US" sz="2400" dirty="0"/>
              <a:t>pressure?</a:t>
            </a:r>
          </a:p>
          <a:p>
            <a:pPr lvl="1"/>
            <a:r>
              <a:rPr lang="en-US" sz="2400" dirty="0"/>
              <a:t>2 MAC inhalation has same effect?  </a:t>
            </a:r>
          </a:p>
          <a:p>
            <a:pPr lvl="1"/>
            <a:r>
              <a:rPr lang="en-US" sz="2400" dirty="0"/>
              <a:t>Effect of position and of time</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 name="Footer Placeholder 2"/>
          <p:cNvSpPr>
            <a:spLocks noGrp="1"/>
          </p:cNvSpPr>
          <p:nvPr>
            <p:ph type="ftr" sz="quarter" idx="11"/>
          </p:nvPr>
        </p:nvSpPr>
        <p:spPr/>
        <p:txBody>
          <a:bodyPr/>
          <a:lstStyle/>
          <a:p>
            <a:r>
              <a:rPr lang="en-US" smtClean="0"/>
              <a:t>JPM  9 9 2010  Anesthesie voor bariatrische heelk</a:t>
            </a:r>
            <a:endParaRPr lang="nl-NL"/>
          </a:p>
        </p:txBody>
      </p:sp>
      <p:sp>
        <p:nvSpPr>
          <p:cNvPr id="80" name="Slide Number Placeholder 3"/>
          <p:cNvSpPr>
            <a:spLocks noGrp="1"/>
          </p:cNvSpPr>
          <p:nvPr>
            <p:ph type="sldNum" sz="quarter" idx="12"/>
          </p:nvPr>
        </p:nvSpPr>
        <p:spPr/>
        <p:txBody>
          <a:bodyPr/>
          <a:lstStyle/>
          <a:p>
            <a:fld id="{AFB5A84B-3FC9-2042-85B8-8D514E26F5CA}" type="slidenum">
              <a:rPr lang="nl-NL"/>
              <a:pPr/>
              <a:t>49</a:t>
            </a:fld>
            <a:endParaRPr lang="nl-NL"/>
          </a:p>
        </p:txBody>
      </p:sp>
      <p:sp>
        <p:nvSpPr>
          <p:cNvPr id="579586" name="Rectangle 7"/>
          <p:cNvSpPr>
            <a:spLocks noGrp="1" noChangeArrowheads="1"/>
          </p:cNvSpPr>
          <p:nvPr>
            <p:ph type="title" idx="4294967295"/>
          </p:nvPr>
        </p:nvSpPr>
        <p:spPr>
          <a:xfrm>
            <a:off x="2154238" y="152400"/>
            <a:ext cx="6456362" cy="1066800"/>
          </a:xfrm>
        </p:spPr>
        <p:txBody>
          <a:bodyPr anchor="b"/>
          <a:lstStyle/>
          <a:p>
            <a:r>
              <a:rPr lang="en-GB" sz="4000" dirty="0" smtClean="0"/>
              <a:t>Bridion dosage</a:t>
            </a:r>
            <a:endParaRPr lang="en-GB" sz="4000" dirty="0"/>
          </a:p>
        </p:txBody>
      </p:sp>
      <p:sp>
        <p:nvSpPr>
          <p:cNvPr id="579587" name="Rectangle 3"/>
          <p:cNvSpPr>
            <a:spLocks noGrp="1" noChangeArrowheads="1"/>
          </p:cNvSpPr>
          <p:nvPr>
            <p:ph type="body" idx="4294967295"/>
          </p:nvPr>
        </p:nvSpPr>
        <p:spPr>
          <a:xfrm>
            <a:off x="539750" y="3963988"/>
            <a:ext cx="8585200" cy="2368550"/>
          </a:xfrm>
        </p:spPr>
        <p:txBody>
          <a:bodyPr/>
          <a:lstStyle/>
          <a:p>
            <a:pPr>
              <a:lnSpc>
                <a:spcPct val="90000"/>
              </a:lnSpc>
            </a:pPr>
            <a:r>
              <a:rPr lang="en-GB" sz="2800" dirty="0">
                <a:solidFill>
                  <a:srgbClr val="1702B6"/>
                </a:solidFill>
              </a:rPr>
              <a:t>Intense block: 16 mg/kg</a:t>
            </a:r>
          </a:p>
          <a:p>
            <a:pPr>
              <a:lnSpc>
                <a:spcPct val="90000"/>
              </a:lnSpc>
            </a:pPr>
            <a:r>
              <a:rPr lang="en-GB" sz="2800" dirty="0">
                <a:solidFill>
                  <a:srgbClr val="1702B6"/>
                </a:solidFill>
              </a:rPr>
              <a:t>Deep block: 4 mg/kg</a:t>
            </a:r>
          </a:p>
          <a:p>
            <a:pPr>
              <a:lnSpc>
                <a:spcPct val="90000"/>
              </a:lnSpc>
            </a:pPr>
            <a:r>
              <a:rPr lang="en-GB" sz="2800" dirty="0">
                <a:solidFill>
                  <a:srgbClr val="1702B6"/>
                </a:solidFill>
              </a:rPr>
              <a:t>Moderate block: 2 mg/kg	</a:t>
            </a:r>
            <a:r>
              <a:rPr lang="en-GB" sz="2800" dirty="0" smtClean="0">
                <a:solidFill>
                  <a:srgbClr val="1702B6"/>
                </a:solidFill>
              </a:rPr>
              <a:t>	</a:t>
            </a:r>
          </a:p>
          <a:p>
            <a:pPr>
              <a:lnSpc>
                <a:spcPct val="90000"/>
              </a:lnSpc>
            </a:pPr>
            <a:r>
              <a:rPr lang="en-GB" sz="2800" dirty="0">
                <a:solidFill>
                  <a:srgbClr val="1702B6"/>
                </a:solidFill>
              </a:rPr>
              <a:t>Superficial block: 1 mg/kg		 + </a:t>
            </a:r>
            <a:r>
              <a:rPr lang="en-GB" sz="2800" dirty="0" err="1">
                <a:solidFill>
                  <a:srgbClr val="1702B6"/>
                </a:solidFill>
              </a:rPr>
              <a:t>Neostigmine</a:t>
            </a:r>
            <a:r>
              <a:rPr lang="en-GB" sz="2800" dirty="0">
                <a:solidFill>
                  <a:srgbClr val="1702B6"/>
                </a:solidFill>
              </a:rPr>
              <a:t>?</a:t>
            </a:r>
            <a:endParaRPr lang="en-GB" sz="2000" dirty="0">
              <a:solidFill>
                <a:srgbClr val="1702B6"/>
              </a:solidFill>
            </a:endParaRPr>
          </a:p>
          <a:p>
            <a:pPr>
              <a:lnSpc>
                <a:spcPct val="90000"/>
              </a:lnSpc>
            </a:pPr>
            <a:r>
              <a:rPr lang="en-GB" sz="2800" dirty="0">
                <a:solidFill>
                  <a:srgbClr val="1702B6"/>
                </a:solidFill>
              </a:rPr>
              <a:t>No block: 0 mg/kg</a:t>
            </a:r>
          </a:p>
        </p:txBody>
      </p:sp>
      <p:sp>
        <p:nvSpPr>
          <p:cNvPr id="579588" name="Text Box 68"/>
          <p:cNvSpPr txBox="1">
            <a:spLocks noChangeArrowheads="1"/>
          </p:cNvSpPr>
          <p:nvPr/>
        </p:nvSpPr>
        <p:spPr bwMode="auto">
          <a:xfrm>
            <a:off x="2179638" y="3584575"/>
            <a:ext cx="615950" cy="274638"/>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PTC 0</a:t>
            </a:r>
          </a:p>
        </p:txBody>
      </p:sp>
      <p:sp>
        <p:nvSpPr>
          <p:cNvPr id="579589" name="Text Box 69"/>
          <p:cNvSpPr txBox="1">
            <a:spLocks noChangeArrowheads="1"/>
          </p:cNvSpPr>
          <p:nvPr/>
        </p:nvSpPr>
        <p:spPr bwMode="auto">
          <a:xfrm>
            <a:off x="4032250" y="3575050"/>
            <a:ext cx="704850" cy="274638"/>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PTC ≥1</a:t>
            </a:r>
          </a:p>
        </p:txBody>
      </p:sp>
      <p:sp>
        <p:nvSpPr>
          <p:cNvPr id="579590" name="Line 8"/>
          <p:cNvSpPr>
            <a:spLocks noChangeShapeType="1"/>
          </p:cNvSpPr>
          <p:nvPr/>
        </p:nvSpPr>
        <p:spPr bwMode="auto">
          <a:xfrm>
            <a:off x="1208088" y="2484438"/>
            <a:ext cx="7459662" cy="0"/>
          </a:xfrm>
          <a:prstGeom prst="line">
            <a:avLst/>
          </a:prstGeom>
          <a:noFill/>
          <a:ln w="28575">
            <a:solidFill>
              <a:schemeClr val="tx1"/>
            </a:solidFill>
            <a:round/>
            <a:headEnd/>
            <a:tailEnd/>
          </a:ln>
        </p:spPr>
        <p:txBody>
          <a:bodyPr>
            <a:prstTxWarp prst="textNoShape">
              <a:avLst/>
            </a:prstTxWarp>
          </a:bodyPr>
          <a:lstStyle/>
          <a:p>
            <a:endParaRPr lang="en-US"/>
          </a:p>
        </p:txBody>
      </p:sp>
      <p:grpSp>
        <p:nvGrpSpPr>
          <p:cNvPr id="2" name="Group 74"/>
          <p:cNvGrpSpPr>
            <a:grpSpLocks/>
          </p:cNvGrpSpPr>
          <p:nvPr/>
        </p:nvGrpSpPr>
        <p:grpSpPr bwMode="auto">
          <a:xfrm>
            <a:off x="1203325" y="2386013"/>
            <a:ext cx="219075" cy="190500"/>
            <a:chOff x="1520" y="1318"/>
            <a:chExt cx="138" cy="120"/>
          </a:xfrm>
        </p:grpSpPr>
        <p:sp>
          <p:nvSpPr>
            <p:cNvPr id="579592" name="Rectangle 11"/>
            <p:cNvSpPr>
              <a:spLocks noChangeArrowheads="1"/>
            </p:cNvSpPr>
            <p:nvPr/>
          </p:nvSpPr>
          <p:spPr bwMode="gray">
            <a:xfrm>
              <a:off x="1520" y="1318"/>
              <a:ext cx="138" cy="120"/>
            </a:xfrm>
            <a:prstGeom prst="rect">
              <a:avLst/>
            </a:prstGeom>
            <a:solidFill>
              <a:srgbClr val="FFFFFF"/>
            </a:solidFill>
            <a:ln w="9525">
              <a:noFill/>
              <a:miter lim="800000"/>
              <a:headEnd/>
              <a:tailEnd/>
            </a:ln>
          </p:spPr>
          <p:txBody>
            <a:bodyPr wrap="none" anchor="ctr">
              <a:prstTxWarp prst="textNoShape">
                <a:avLst/>
              </a:prstTxWarp>
            </a:bodyPr>
            <a:lstStyle/>
            <a:p>
              <a:pPr algn="l"/>
              <a:endParaRPr lang="nl-NL" sz="1200" b="1" baseline="30000">
                <a:latin typeface="Arial" charset="0"/>
                <a:ea typeface="ＭＳ Ｐゴシック" charset="-128"/>
                <a:cs typeface="ＭＳ Ｐゴシック" charset="-128"/>
              </a:endParaRPr>
            </a:p>
          </p:txBody>
        </p:sp>
        <p:grpSp>
          <p:nvGrpSpPr>
            <p:cNvPr id="3" name="Group 12"/>
            <p:cNvGrpSpPr>
              <a:grpSpLocks/>
            </p:cNvGrpSpPr>
            <p:nvPr/>
          </p:nvGrpSpPr>
          <p:grpSpPr bwMode="auto">
            <a:xfrm>
              <a:off x="1556" y="1322"/>
              <a:ext cx="66" cy="113"/>
              <a:chOff x="1644" y="954"/>
              <a:chExt cx="66" cy="113"/>
            </a:xfrm>
          </p:grpSpPr>
          <p:sp>
            <p:nvSpPr>
              <p:cNvPr id="579594" name="Line 9"/>
              <p:cNvSpPr>
                <a:spLocks noChangeShapeType="1"/>
              </p:cNvSpPr>
              <p:nvPr/>
            </p:nvSpPr>
            <p:spPr bwMode="auto">
              <a:xfrm flipH="1">
                <a:off x="1644" y="954"/>
                <a:ext cx="30" cy="113"/>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595" name="Line 10"/>
              <p:cNvSpPr>
                <a:spLocks noChangeShapeType="1"/>
              </p:cNvSpPr>
              <p:nvPr/>
            </p:nvSpPr>
            <p:spPr bwMode="auto">
              <a:xfrm flipH="1">
                <a:off x="1680" y="954"/>
                <a:ext cx="30" cy="113"/>
              </a:xfrm>
              <a:prstGeom prst="line">
                <a:avLst/>
              </a:prstGeom>
              <a:noFill/>
              <a:ln w="19050">
                <a:solidFill>
                  <a:schemeClr val="tx1"/>
                </a:solidFill>
                <a:round/>
                <a:headEnd/>
                <a:tailEnd/>
              </a:ln>
            </p:spPr>
            <p:txBody>
              <a:bodyPr>
                <a:prstTxWarp prst="textNoShape">
                  <a:avLst/>
                </a:prstTxWarp>
              </a:bodyPr>
              <a:lstStyle/>
              <a:p>
                <a:endParaRPr lang="en-US"/>
              </a:p>
            </p:txBody>
          </p:sp>
        </p:grpSp>
      </p:grpSp>
      <p:grpSp>
        <p:nvGrpSpPr>
          <p:cNvPr id="4" name="Group 79"/>
          <p:cNvGrpSpPr>
            <a:grpSpLocks/>
          </p:cNvGrpSpPr>
          <p:nvPr/>
        </p:nvGrpSpPr>
        <p:grpSpPr bwMode="auto">
          <a:xfrm>
            <a:off x="3571875" y="2386013"/>
            <a:ext cx="219075" cy="190500"/>
            <a:chOff x="3103" y="1318"/>
            <a:chExt cx="138" cy="120"/>
          </a:xfrm>
        </p:grpSpPr>
        <p:sp>
          <p:nvSpPr>
            <p:cNvPr id="579597" name="Rectangle 18"/>
            <p:cNvSpPr>
              <a:spLocks noChangeArrowheads="1"/>
            </p:cNvSpPr>
            <p:nvPr/>
          </p:nvSpPr>
          <p:spPr bwMode="gray">
            <a:xfrm>
              <a:off x="3103" y="1318"/>
              <a:ext cx="138" cy="120"/>
            </a:xfrm>
            <a:prstGeom prst="rect">
              <a:avLst/>
            </a:prstGeom>
            <a:solidFill>
              <a:srgbClr val="FFFFFF"/>
            </a:solidFill>
            <a:ln w="9525">
              <a:noFill/>
              <a:miter lim="800000"/>
              <a:headEnd/>
              <a:tailEnd/>
            </a:ln>
          </p:spPr>
          <p:txBody>
            <a:bodyPr wrap="none" anchor="ctr">
              <a:prstTxWarp prst="textNoShape">
                <a:avLst/>
              </a:prstTxWarp>
            </a:bodyPr>
            <a:lstStyle/>
            <a:p>
              <a:pPr algn="l"/>
              <a:endParaRPr lang="nl-NL" sz="1200" b="1" baseline="30000">
                <a:latin typeface="Arial" charset="0"/>
                <a:ea typeface="ＭＳ Ｐゴシック" charset="-128"/>
                <a:cs typeface="ＭＳ Ｐゴシック" charset="-128"/>
              </a:endParaRPr>
            </a:p>
          </p:txBody>
        </p:sp>
        <p:grpSp>
          <p:nvGrpSpPr>
            <p:cNvPr id="5" name="Group 15"/>
            <p:cNvGrpSpPr>
              <a:grpSpLocks/>
            </p:cNvGrpSpPr>
            <p:nvPr/>
          </p:nvGrpSpPr>
          <p:grpSpPr bwMode="auto">
            <a:xfrm>
              <a:off x="3139" y="1322"/>
              <a:ext cx="66" cy="113"/>
              <a:chOff x="1644" y="954"/>
              <a:chExt cx="66" cy="113"/>
            </a:xfrm>
          </p:grpSpPr>
          <p:sp>
            <p:nvSpPr>
              <p:cNvPr id="579599" name="Line 16"/>
              <p:cNvSpPr>
                <a:spLocks noChangeShapeType="1"/>
              </p:cNvSpPr>
              <p:nvPr/>
            </p:nvSpPr>
            <p:spPr bwMode="auto">
              <a:xfrm flipH="1">
                <a:off x="1644" y="954"/>
                <a:ext cx="30" cy="113"/>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600" name="Line 17"/>
              <p:cNvSpPr>
                <a:spLocks noChangeShapeType="1"/>
              </p:cNvSpPr>
              <p:nvPr/>
            </p:nvSpPr>
            <p:spPr bwMode="auto">
              <a:xfrm flipH="1">
                <a:off x="1680" y="954"/>
                <a:ext cx="30" cy="113"/>
              </a:xfrm>
              <a:prstGeom prst="line">
                <a:avLst/>
              </a:prstGeom>
              <a:noFill/>
              <a:ln w="19050">
                <a:solidFill>
                  <a:schemeClr val="tx1"/>
                </a:solidFill>
                <a:round/>
                <a:headEnd/>
                <a:tailEnd/>
              </a:ln>
            </p:spPr>
            <p:txBody>
              <a:bodyPr>
                <a:prstTxWarp prst="textNoShape">
                  <a:avLst/>
                </a:prstTxWarp>
              </a:bodyPr>
              <a:lstStyle/>
              <a:p>
                <a:endParaRPr lang="en-US"/>
              </a:p>
            </p:txBody>
          </p:sp>
        </p:grpSp>
      </p:grpSp>
      <p:grpSp>
        <p:nvGrpSpPr>
          <p:cNvPr id="6" name="Group 78"/>
          <p:cNvGrpSpPr>
            <a:grpSpLocks/>
          </p:cNvGrpSpPr>
          <p:nvPr/>
        </p:nvGrpSpPr>
        <p:grpSpPr bwMode="auto">
          <a:xfrm>
            <a:off x="4832350" y="2386013"/>
            <a:ext cx="258763" cy="190500"/>
            <a:chOff x="3806" y="1318"/>
            <a:chExt cx="163" cy="120"/>
          </a:xfrm>
        </p:grpSpPr>
        <p:sp>
          <p:nvSpPr>
            <p:cNvPr id="579602" name="Rectangle 23"/>
            <p:cNvSpPr>
              <a:spLocks noChangeArrowheads="1"/>
            </p:cNvSpPr>
            <p:nvPr/>
          </p:nvSpPr>
          <p:spPr bwMode="gray">
            <a:xfrm>
              <a:off x="3806" y="1318"/>
              <a:ext cx="163" cy="120"/>
            </a:xfrm>
            <a:prstGeom prst="rect">
              <a:avLst/>
            </a:prstGeom>
            <a:solidFill>
              <a:srgbClr val="FFFFFF"/>
            </a:solidFill>
            <a:ln w="9525">
              <a:noFill/>
              <a:miter lim="800000"/>
              <a:headEnd/>
              <a:tailEnd/>
            </a:ln>
          </p:spPr>
          <p:txBody>
            <a:bodyPr wrap="none" anchor="ctr">
              <a:prstTxWarp prst="textNoShape">
                <a:avLst/>
              </a:prstTxWarp>
            </a:bodyPr>
            <a:lstStyle/>
            <a:p>
              <a:pPr algn="l"/>
              <a:endParaRPr lang="nl-NL" sz="1200" b="1" baseline="30000">
                <a:latin typeface="Arial" charset="0"/>
                <a:ea typeface="ＭＳ Ｐゴシック" charset="-128"/>
                <a:cs typeface="ＭＳ Ｐゴシック" charset="-128"/>
              </a:endParaRPr>
            </a:p>
          </p:txBody>
        </p:sp>
        <p:grpSp>
          <p:nvGrpSpPr>
            <p:cNvPr id="7" name="Group 20"/>
            <p:cNvGrpSpPr>
              <a:grpSpLocks/>
            </p:cNvGrpSpPr>
            <p:nvPr/>
          </p:nvGrpSpPr>
          <p:grpSpPr bwMode="auto">
            <a:xfrm>
              <a:off x="3859" y="1322"/>
              <a:ext cx="66" cy="113"/>
              <a:chOff x="1644" y="954"/>
              <a:chExt cx="66" cy="113"/>
            </a:xfrm>
          </p:grpSpPr>
          <p:sp>
            <p:nvSpPr>
              <p:cNvPr id="579604" name="Line 21"/>
              <p:cNvSpPr>
                <a:spLocks noChangeShapeType="1"/>
              </p:cNvSpPr>
              <p:nvPr/>
            </p:nvSpPr>
            <p:spPr bwMode="auto">
              <a:xfrm flipH="1">
                <a:off x="1644" y="954"/>
                <a:ext cx="30" cy="113"/>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605" name="Line 22"/>
              <p:cNvSpPr>
                <a:spLocks noChangeShapeType="1"/>
              </p:cNvSpPr>
              <p:nvPr/>
            </p:nvSpPr>
            <p:spPr bwMode="auto">
              <a:xfrm flipH="1">
                <a:off x="1680" y="954"/>
                <a:ext cx="30" cy="113"/>
              </a:xfrm>
              <a:prstGeom prst="line">
                <a:avLst/>
              </a:prstGeom>
              <a:noFill/>
              <a:ln w="19050">
                <a:solidFill>
                  <a:schemeClr val="tx1"/>
                </a:solidFill>
                <a:round/>
                <a:headEnd/>
                <a:tailEnd/>
              </a:ln>
            </p:spPr>
            <p:txBody>
              <a:bodyPr>
                <a:prstTxWarp prst="textNoShape">
                  <a:avLst/>
                </a:prstTxWarp>
              </a:bodyPr>
              <a:lstStyle/>
              <a:p>
                <a:endParaRPr lang="en-US"/>
              </a:p>
            </p:txBody>
          </p:sp>
        </p:grpSp>
      </p:grpSp>
      <p:grpSp>
        <p:nvGrpSpPr>
          <p:cNvPr id="8" name="Group 75"/>
          <p:cNvGrpSpPr>
            <a:grpSpLocks/>
          </p:cNvGrpSpPr>
          <p:nvPr/>
        </p:nvGrpSpPr>
        <p:grpSpPr bwMode="auto">
          <a:xfrm>
            <a:off x="6602413" y="2395538"/>
            <a:ext cx="171450" cy="190500"/>
            <a:chOff x="4873" y="1318"/>
            <a:chExt cx="108" cy="120"/>
          </a:xfrm>
        </p:grpSpPr>
        <p:sp>
          <p:nvSpPr>
            <p:cNvPr id="579607" name="Rectangle 38"/>
            <p:cNvSpPr>
              <a:spLocks noChangeArrowheads="1"/>
            </p:cNvSpPr>
            <p:nvPr/>
          </p:nvSpPr>
          <p:spPr bwMode="gray">
            <a:xfrm>
              <a:off x="4873" y="1318"/>
              <a:ext cx="108" cy="120"/>
            </a:xfrm>
            <a:prstGeom prst="rect">
              <a:avLst/>
            </a:prstGeom>
            <a:solidFill>
              <a:srgbClr val="FFFFFF"/>
            </a:solidFill>
            <a:ln w="9525">
              <a:noFill/>
              <a:miter lim="800000"/>
              <a:headEnd/>
              <a:tailEnd/>
            </a:ln>
          </p:spPr>
          <p:txBody>
            <a:bodyPr wrap="none" anchor="ctr">
              <a:prstTxWarp prst="textNoShape">
                <a:avLst/>
              </a:prstTxWarp>
            </a:bodyPr>
            <a:lstStyle/>
            <a:p>
              <a:pPr algn="l"/>
              <a:endParaRPr lang="nl-NL" sz="1200" b="1" baseline="30000">
                <a:latin typeface="Arial" charset="0"/>
                <a:ea typeface="ＭＳ Ｐゴシック" charset="-128"/>
                <a:cs typeface="ＭＳ Ｐゴシック" charset="-128"/>
              </a:endParaRPr>
            </a:p>
          </p:txBody>
        </p:sp>
        <p:grpSp>
          <p:nvGrpSpPr>
            <p:cNvPr id="9" name="Group 35"/>
            <p:cNvGrpSpPr>
              <a:grpSpLocks/>
            </p:cNvGrpSpPr>
            <p:nvPr/>
          </p:nvGrpSpPr>
          <p:grpSpPr bwMode="auto">
            <a:xfrm>
              <a:off x="4879" y="1322"/>
              <a:ext cx="66" cy="113"/>
              <a:chOff x="1644" y="954"/>
              <a:chExt cx="66" cy="113"/>
            </a:xfrm>
          </p:grpSpPr>
          <p:sp>
            <p:nvSpPr>
              <p:cNvPr id="579609" name="Line 36"/>
              <p:cNvSpPr>
                <a:spLocks noChangeShapeType="1"/>
              </p:cNvSpPr>
              <p:nvPr/>
            </p:nvSpPr>
            <p:spPr bwMode="auto">
              <a:xfrm flipH="1">
                <a:off x="1644" y="954"/>
                <a:ext cx="30" cy="113"/>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610" name="Line 37"/>
              <p:cNvSpPr>
                <a:spLocks noChangeShapeType="1"/>
              </p:cNvSpPr>
              <p:nvPr/>
            </p:nvSpPr>
            <p:spPr bwMode="auto">
              <a:xfrm flipH="1">
                <a:off x="1680" y="954"/>
                <a:ext cx="30" cy="113"/>
              </a:xfrm>
              <a:prstGeom prst="line">
                <a:avLst/>
              </a:prstGeom>
              <a:noFill/>
              <a:ln w="19050">
                <a:solidFill>
                  <a:schemeClr val="tx1"/>
                </a:solidFill>
                <a:round/>
                <a:headEnd/>
                <a:tailEnd/>
              </a:ln>
            </p:spPr>
            <p:txBody>
              <a:bodyPr>
                <a:prstTxWarp prst="textNoShape">
                  <a:avLst/>
                </a:prstTxWarp>
              </a:bodyPr>
              <a:lstStyle/>
              <a:p>
                <a:endParaRPr lang="en-US"/>
              </a:p>
            </p:txBody>
          </p:sp>
        </p:grpSp>
      </p:grpSp>
      <p:sp>
        <p:nvSpPr>
          <p:cNvPr id="579611" name="Line 47"/>
          <p:cNvSpPr>
            <a:spLocks noChangeShapeType="1"/>
          </p:cNvSpPr>
          <p:nvPr/>
        </p:nvSpPr>
        <p:spPr bwMode="auto">
          <a:xfrm>
            <a:off x="4017963" y="1798638"/>
            <a:ext cx="0" cy="681037"/>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12" name="Line 48"/>
          <p:cNvSpPr>
            <a:spLocks noChangeShapeType="1"/>
          </p:cNvSpPr>
          <p:nvPr/>
        </p:nvSpPr>
        <p:spPr bwMode="auto">
          <a:xfrm>
            <a:off x="4122738" y="1993900"/>
            <a:ext cx="0" cy="485775"/>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13" name="Line 49"/>
          <p:cNvSpPr>
            <a:spLocks noChangeShapeType="1"/>
          </p:cNvSpPr>
          <p:nvPr/>
        </p:nvSpPr>
        <p:spPr bwMode="auto">
          <a:xfrm>
            <a:off x="4246563" y="2136775"/>
            <a:ext cx="0" cy="342900"/>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14" name="Line 50"/>
          <p:cNvSpPr>
            <a:spLocks noChangeShapeType="1"/>
          </p:cNvSpPr>
          <p:nvPr/>
        </p:nvSpPr>
        <p:spPr bwMode="auto">
          <a:xfrm>
            <a:off x="4360863" y="2246313"/>
            <a:ext cx="0" cy="233362"/>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15" name="Line 51"/>
          <p:cNvSpPr>
            <a:spLocks noChangeShapeType="1"/>
          </p:cNvSpPr>
          <p:nvPr/>
        </p:nvSpPr>
        <p:spPr bwMode="auto">
          <a:xfrm>
            <a:off x="4489450" y="2355850"/>
            <a:ext cx="0" cy="123825"/>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16" name="Line 52"/>
          <p:cNvSpPr>
            <a:spLocks noChangeShapeType="1"/>
          </p:cNvSpPr>
          <p:nvPr/>
        </p:nvSpPr>
        <p:spPr bwMode="auto">
          <a:xfrm>
            <a:off x="4589463" y="2422525"/>
            <a:ext cx="0" cy="57150"/>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17" name="Line 53"/>
          <p:cNvSpPr>
            <a:spLocks noChangeShapeType="1"/>
          </p:cNvSpPr>
          <p:nvPr/>
        </p:nvSpPr>
        <p:spPr bwMode="auto">
          <a:xfrm>
            <a:off x="5422900" y="2370138"/>
            <a:ext cx="0" cy="109537"/>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18" name="Line 54"/>
          <p:cNvSpPr>
            <a:spLocks noChangeShapeType="1"/>
          </p:cNvSpPr>
          <p:nvPr/>
        </p:nvSpPr>
        <p:spPr bwMode="auto">
          <a:xfrm>
            <a:off x="5751513" y="2246313"/>
            <a:ext cx="0" cy="233362"/>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19" name="Line 55"/>
          <p:cNvSpPr>
            <a:spLocks noChangeShapeType="1"/>
          </p:cNvSpPr>
          <p:nvPr/>
        </p:nvSpPr>
        <p:spPr bwMode="auto">
          <a:xfrm>
            <a:off x="5813425" y="2403475"/>
            <a:ext cx="0" cy="76200"/>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20" name="Line 56"/>
          <p:cNvSpPr>
            <a:spLocks noChangeShapeType="1"/>
          </p:cNvSpPr>
          <p:nvPr/>
        </p:nvSpPr>
        <p:spPr bwMode="auto">
          <a:xfrm>
            <a:off x="6180138" y="2127250"/>
            <a:ext cx="0" cy="352425"/>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21" name="Line 57"/>
          <p:cNvSpPr>
            <a:spLocks noChangeShapeType="1"/>
          </p:cNvSpPr>
          <p:nvPr/>
        </p:nvSpPr>
        <p:spPr bwMode="auto">
          <a:xfrm>
            <a:off x="6246813" y="2246313"/>
            <a:ext cx="0" cy="233362"/>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22" name="Line 58"/>
          <p:cNvSpPr>
            <a:spLocks noChangeShapeType="1"/>
          </p:cNvSpPr>
          <p:nvPr/>
        </p:nvSpPr>
        <p:spPr bwMode="auto">
          <a:xfrm>
            <a:off x="6303963" y="2408238"/>
            <a:ext cx="0" cy="71437"/>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23" name="AutoShape 59"/>
          <p:cNvSpPr>
            <a:spLocks/>
          </p:cNvSpPr>
          <p:nvPr/>
        </p:nvSpPr>
        <p:spPr bwMode="auto">
          <a:xfrm rot="-5400000">
            <a:off x="2289969" y="1637507"/>
            <a:ext cx="358775" cy="2395537"/>
          </a:xfrm>
          <a:prstGeom prst="leftBrace">
            <a:avLst>
              <a:gd name="adj1" fmla="val 55642"/>
              <a:gd name="adj2" fmla="val 50000"/>
            </a:avLst>
          </a:prstGeom>
          <a:noFill/>
          <a:ln w="19050">
            <a:solidFill>
              <a:schemeClr val="tx1"/>
            </a:solidFill>
            <a:round/>
            <a:headEnd/>
            <a:tailEnd/>
          </a:ln>
        </p:spPr>
        <p:txBody>
          <a:bodyPr vert="eaVert" wrap="none" anchor="ctr">
            <a:prstTxWarp prst="textNoShape">
              <a:avLst/>
            </a:prstTxWarp>
          </a:bodyPr>
          <a:lstStyle/>
          <a:p>
            <a:pPr algn="l"/>
            <a:endParaRPr lang="nl-NL" sz="1200" b="1" baseline="30000">
              <a:latin typeface="Arial" charset="0"/>
              <a:ea typeface="ＭＳ Ｐゴシック" charset="-128"/>
              <a:cs typeface="ＭＳ Ｐゴシック" charset="-128"/>
            </a:endParaRPr>
          </a:p>
        </p:txBody>
      </p:sp>
      <p:sp>
        <p:nvSpPr>
          <p:cNvPr id="579624" name="AutoShape 60"/>
          <p:cNvSpPr>
            <a:spLocks/>
          </p:cNvSpPr>
          <p:nvPr/>
        </p:nvSpPr>
        <p:spPr bwMode="auto">
          <a:xfrm rot="-5400000">
            <a:off x="4216400" y="2268538"/>
            <a:ext cx="349250" cy="1143000"/>
          </a:xfrm>
          <a:prstGeom prst="leftBrace">
            <a:avLst>
              <a:gd name="adj1" fmla="val 27273"/>
              <a:gd name="adj2" fmla="val 50000"/>
            </a:avLst>
          </a:prstGeom>
          <a:noFill/>
          <a:ln w="19050">
            <a:solidFill>
              <a:schemeClr val="tx1"/>
            </a:solidFill>
            <a:round/>
            <a:headEnd/>
            <a:tailEnd/>
          </a:ln>
        </p:spPr>
        <p:txBody>
          <a:bodyPr vert="eaVert" wrap="none" anchor="ctr">
            <a:prstTxWarp prst="textNoShape">
              <a:avLst/>
            </a:prstTxWarp>
          </a:bodyPr>
          <a:lstStyle/>
          <a:p>
            <a:pPr algn="l"/>
            <a:endParaRPr lang="nl-NL" sz="1200" b="1" baseline="30000">
              <a:latin typeface="Arial" charset="0"/>
              <a:ea typeface="ＭＳ Ｐゴシック" charset="-128"/>
              <a:cs typeface="ＭＳ Ｐゴシック" charset="-128"/>
            </a:endParaRPr>
          </a:p>
        </p:txBody>
      </p:sp>
      <p:sp>
        <p:nvSpPr>
          <p:cNvPr id="579625" name="AutoShape 61"/>
          <p:cNvSpPr>
            <a:spLocks/>
          </p:cNvSpPr>
          <p:nvPr/>
        </p:nvSpPr>
        <p:spPr bwMode="auto">
          <a:xfrm rot="-5400000">
            <a:off x="5722144" y="2055019"/>
            <a:ext cx="349250" cy="1570038"/>
          </a:xfrm>
          <a:prstGeom prst="leftBrace">
            <a:avLst>
              <a:gd name="adj1" fmla="val 37462"/>
              <a:gd name="adj2" fmla="val 50000"/>
            </a:avLst>
          </a:prstGeom>
          <a:noFill/>
          <a:ln w="19050">
            <a:solidFill>
              <a:schemeClr val="tx1"/>
            </a:solidFill>
            <a:round/>
            <a:headEnd/>
            <a:tailEnd/>
          </a:ln>
        </p:spPr>
        <p:txBody>
          <a:bodyPr vert="eaVert" wrap="none" anchor="ctr">
            <a:prstTxWarp prst="textNoShape">
              <a:avLst/>
            </a:prstTxWarp>
          </a:bodyPr>
          <a:lstStyle/>
          <a:p>
            <a:pPr algn="l"/>
            <a:endParaRPr lang="nl-NL" sz="1200" b="1" baseline="30000">
              <a:latin typeface="Arial" charset="0"/>
              <a:ea typeface="ＭＳ Ｐゴシック" charset="-128"/>
              <a:cs typeface="ＭＳ Ｐゴシック" charset="-128"/>
            </a:endParaRPr>
          </a:p>
        </p:txBody>
      </p:sp>
      <p:sp>
        <p:nvSpPr>
          <p:cNvPr id="579626" name="Text Box 62"/>
          <p:cNvSpPr txBox="1">
            <a:spLocks noChangeArrowheads="1"/>
          </p:cNvSpPr>
          <p:nvPr/>
        </p:nvSpPr>
        <p:spPr bwMode="auto">
          <a:xfrm>
            <a:off x="1962150" y="3021013"/>
            <a:ext cx="1158875" cy="274637"/>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Intense block</a:t>
            </a:r>
          </a:p>
        </p:txBody>
      </p:sp>
      <p:sp>
        <p:nvSpPr>
          <p:cNvPr id="579627" name="Text Box 63"/>
          <p:cNvSpPr txBox="1">
            <a:spLocks noChangeArrowheads="1"/>
          </p:cNvSpPr>
          <p:nvPr/>
        </p:nvSpPr>
        <p:spPr bwMode="auto">
          <a:xfrm>
            <a:off x="3941763" y="3021013"/>
            <a:ext cx="996950" cy="274637"/>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Deep block</a:t>
            </a:r>
          </a:p>
        </p:txBody>
      </p:sp>
      <p:sp>
        <p:nvSpPr>
          <p:cNvPr id="579628" name="Text Box 64"/>
          <p:cNvSpPr txBox="1">
            <a:spLocks noChangeArrowheads="1"/>
          </p:cNvSpPr>
          <p:nvPr/>
        </p:nvSpPr>
        <p:spPr bwMode="auto">
          <a:xfrm>
            <a:off x="5241925" y="3021013"/>
            <a:ext cx="1301750" cy="274637"/>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Moderate block</a:t>
            </a:r>
          </a:p>
        </p:txBody>
      </p:sp>
      <p:sp>
        <p:nvSpPr>
          <p:cNvPr id="579629" name="Text Box 65"/>
          <p:cNvSpPr txBox="1">
            <a:spLocks noChangeArrowheads="1"/>
          </p:cNvSpPr>
          <p:nvPr/>
        </p:nvSpPr>
        <p:spPr bwMode="auto">
          <a:xfrm>
            <a:off x="2006600" y="3290888"/>
            <a:ext cx="1076325" cy="274637"/>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TOF count 0</a:t>
            </a:r>
          </a:p>
        </p:txBody>
      </p:sp>
      <p:sp>
        <p:nvSpPr>
          <p:cNvPr id="579630" name="Text Box 66"/>
          <p:cNvSpPr txBox="1">
            <a:spLocks noChangeArrowheads="1"/>
          </p:cNvSpPr>
          <p:nvPr/>
        </p:nvSpPr>
        <p:spPr bwMode="auto">
          <a:xfrm>
            <a:off x="3903663" y="3290888"/>
            <a:ext cx="1076325" cy="274637"/>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TOF count 0</a:t>
            </a:r>
          </a:p>
        </p:txBody>
      </p:sp>
      <p:sp>
        <p:nvSpPr>
          <p:cNvPr id="579631" name="Text Box 67"/>
          <p:cNvSpPr txBox="1">
            <a:spLocks noChangeArrowheads="1"/>
          </p:cNvSpPr>
          <p:nvPr/>
        </p:nvSpPr>
        <p:spPr bwMode="auto">
          <a:xfrm>
            <a:off x="5284788" y="3290888"/>
            <a:ext cx="1211262" cy="274637"/>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TOF count 1-3</a:t>
            </a:r>
          </a:p>
        </p:txBody>
      </p:sp>
      <p:sp>
        <p:nvSpPr>
          <p:cNvPr id="579632" name="Text Box 70"/>
          <p:cNvSpPr txBox="1">
            <a:spLocks noChangeArrowheads="1"/>
          </p:cNvSpPr>
          <p:nvPr/>
        </p:nvSpPr>
        <p:spPr bwMode="auto">
          <a:xfrm>
            <a:off x="160338" y="3021013"/>
            <a:ext cx="1201737" cy="274637"/>
          </a:xfrm>
          <a:prstGeom prst="rect">
            <a:avLst/>
          </a:prstGeom>
          <a:noFill/>
          <a:ln w="9525">
            <a:noFill/>
            <a:miter lim="800000"/>
            <a:headEnd/>
            <a:tailEnd/>
          </a:ln>
        </p:spPr>
        <p:txBody>
          <a:bodyPr wrap="none">
            <a:prstTxWarp prst="textNoShape">
              <a:avLst/>
            </a:prstTxWarp>
            <a:spAutoFit/>
          </a:bodyPr>
          <a:lstStyle/>
          <a:p>
            <a:pPr algn="l"/>
            <a:r>
              <a:rPr lang="en-US" sz="1200" b="1">
                <a:latin typeface="Arial" charset="0"/>
                <a:ea typeface="ＭＳ Ｐゴシック" charset="-128"/>
                <a:cs typeface="ＭＳ Ｐゴシック" charset="-128"/>
              </a:rPr>
              <a:t>Level of block</a:t>
            </a:r>
          </a:p>
        </p:txBody>
      </p:sp>
      <p:sp>
        <p:nvSpPr>
          <p:cNvPr id="579633" name="Text Box 71"/>
          <p:cNvSpPr txBox="1">
            <a:spLocks noChangeArrowheads="1"/>
          </p:cNvSpPr>
          <p:nvPr/>
        </p:nvSpPr>
        <p:spPr bwMode="auto">
          <a:xfrm>
            <a:off x="160338" y="3290888"/>
            <a:ext cx="1447800" cy="274637"/>
          </a:xfrm>
          <a:prstGeom prst="rect">
            <a:avLst/>
          </a:prstGeom>
          <a:noFill/>
          <a:ln w="9525">
            <a:noFill/>
            <a:miter lim="800000"/>
            <a:headEnd/>
            <a:tailEnd/>
          </a:ln>
        </p:spPr>
        <p:txBody>
          <a:bodyPr wrap="none">
            <a:prstTxWarp prst="textNoShape">
              <a:avLst/>
            </a:prstTxWarp>
            <a:spAutoFit/>
          </a:bodyPr>
          <a:lstStyle/>
          <a:p>
            <a:pPr algn="l"/>
            <a:r>
              <a:rPr lang="en-US" sz="1200" b="1">
                <a:latin typeface="Arial" charset="0"/>
                <a:ea typeface="ＭＳ Ｐゴシック" charset="-128"/>
                <a:cs typeface="ＭＳ Ｐゴシック" charset="-128"/>
              </a:rPr>
              <a:t>Response to TOF</a:t>
            </a:r>
          </a:p>
        </p:txBody>
      </p:sp>
      <p:sp>
        <p:nvSpPr>
          <p:cNvPr id="579634" name="Text Box 72"/>
          <p:cNvSpPr txBox="1">
            <a:spLocks noChangeArrowheads="1"/>
          </p:cNvSpPr>
          <p:nvPr/>
        </p:nvSpPr>
        <p:spPr bwMode="auto">
          <a:xfrm>
            <a:off x="160338" y="3573463"/>
            <a:ext cx="1446212" cy="274637"/>
          </a:xfrm>
          <a:prstGeom prst="rect">
            <a:avLst/>
          </a:prstGeom>
          <a:noFill/>
          <a:ln w="9525">
            <a:noFill/>
            <a:miter lim="800000"/>
            <a:headEnd/>
            <a:tailEnd/>
          </a:ln>
        </p:spPr>
        <p:txBody>
          <a:bodyPr wrap="none">
            <a:prstTxWarp prst="textNoShape">
              <a:avLst/>
            </a:prstTxWarp>
            <a:spAutoFit/>
          </a:bodyPr>
          <a:lstStyle/>
          <a:p>
            <a:pPr algn="l"/>
            <a:r>
              <a:rPr lang="en-US" sz="1200" b="1">
                <a:latin typeface="Arial" charset="0"/>
                <a:ea typeface="ＭＳ Ｐゴシック" charset="-128"/>
                <a:cs typeface="ＭＳ Ｐゴシック" charset="-128"/>
              </a:rPr>
              <a:t>Response to PTC</a:t>
            </a:r>
          </a:p>
        </p:txBody>
      </p:sp>
      <p:sp>
        <p:nvSpPr>
          <p:cNvPr id="579635" name="Text Box 5"/>
          <p:cNvSpPr txBox="1">
            <a:spLocks noChangeArrowheads="1"/>
          </p:cNvSpPr>
          <p:nvPr/>
        </p:nvSpPr>
        <p:spPr bwMode="auto">
          <a:xfrm>
            <a:off x="76200" y="6507163"/>
            <a:ext cx="3810000" cy="274637"/>
          </a:xfrm>
          <a:prstGeom prst="rect">
            <a:avLst/>
          </a:prstGeom>
          <a:noFill/>
          <a:ln w="9525">
            <a:noFill/>
            <a:miter lim="800000"/>
            <a:headEnd/>
            <a:tailEnd/>
          </a:ln>
        </p:spPr>
        <p:txBody>
          <a:bodyPr anchor="b">
            <a:prstTxWarp prst="textNoShape">
              <a:avLst/>
            </a:prstTxWarp>
            <a:spAutoFit/>
          </a:bodyPr>
          <a:lstStyle/>
          <a:p>
            <a:pPr algn="l" eaLnBrk="1" hangingPunct="1"/>
            <a:r>
              <a:rPr lang="en-US" sz="1200" b="1">
                <a:latin typeface="Arial" charset="0"/>
                <a:ea typeface="ＭＳ Ｐゴシック" charset="-128"/>
                <a:cs typeface="ＭＳ Ｐゴシック" charset="-128"/>
              </a:rPr>
              <a:t>PTC, posttetanic count; TOF, train-of-four. </a:t>
            </a:r>
          </a:p>
        </p:txBody>
      </p:sp>
      <p:sp>
        <p:nvSpPr>
          <p:cNvPr id="579636" name="Text Box 5"/>
          <p:cNvSpPr txBox="1">
            <a:spLocks noChangeArrowheads="1"/>
          </p:cNvSpPr>
          <p:nvPr/>
        </p:nvSpPr>
        <p:spPr bwMode="auto">
          <a:xfrm>
            <a:off x="3579813" y="6507163"/>
            <a:ext cx="5487987" cy="274637"/>
          </a:xfrm>
          <a:prstGeom prst="rect">
            <a:avLst/>
          </a:prstGeom>
          <a:noFill/>
          <a:ln w="9525">
            <a:noFill/>
            <a:miter lim="800000"/>
            <a:headEnd/>
            <a:tailEnd/>
          </a:ln>
        </p:spPr>
        <p:txBody>
          <a:bodyPr anchor="b">
            <a:prstTxWarp prst="textNoShape">
              <a:avLst/>
            </a:prstTxWarp>
            <a:spAutoFit/>
          </a:bodyPr>
          <a:lstStyle/>
          <a:p>
            <a:pPr eaLnBrk="1" hangingPunct="1"/>
            <a:r>
              <a:rPr lang="en-US" sz="1200" b="1">
                <a:latin typeface="Arial" charset="0"/>
                <a:ea typeface="ＭＳ Ｐゴシック" charset="-128"/>
                <a:cs typeface="ＭＳ Ｐゴシック" charset="-128"/>
              </a:rPr>
              <a:t>Fuchs-Buder T et al. </a:t>
            </a:r>
            <a:r>
              <a:rPr lang="en-US" sz="1200" b="1" i="1">
                <a:latin typeface="Arial" charset="0"/>
                <a:ea typeface="ＭＳ Ｐゴシック" charset="-128"/>
                <a:cs typeface="ＭＳ Ｐゴシック" charset="-128"/>
              </a:rPr>
              <a:t>Acta Anaesthesiol Scand</a:t>
            </a:r>
            <a:r>
              <a:rPr lang="en-US" sz="1200" b="1">
                <a:latin typeface="Arial" charset="0"/>
                <a:ea typeface="ＭＳ Ｐゴシック" charset="-128"/>
                <a:cs typeface="ＭＳ Ｐゴシック" charset="-128"/>
              </a:rPr>
              <a:t>. 2007;51:789-808.</a:t>
            </a:r>
          </a:p>
        </p:txBody>
      </p:sp>
      <p:sp>
        <p:nvSpPr>
          <p:cNvPr id="579637" name="Text Box 53"/>
          <p:cNvSpPr txBox="1">
            <a:spLocks noChangeArrowheads="1"/>
          </p:cNvSpPr>
          <p:nvPr/>
        </p:nvSpPr>
        <p:spPr bwMode="auto">
          <a:xfrm>
            <a:off x="3781425" y="1295400"/>
            <a:ext cx="1155700" cy="517525"/>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400" b="1">
                <a:latin typeface="Arial" charset="0"/>
              </a:rPr>
              <a:t>Posttetanic</a:t>
            </a:r>
            <a:br>
              <a:rPr lang="en-US" sz="1400" b="1">
                <a:latin typeface="Arial" charset="0"/>
              </a:rPr>
            </a:br>
            <a:r>
              <a:rPr lang="en-US" sz="1400" b="1">
                <a:latin typeface="Arial" charset="0"/>
              </a:rPr>
              <a:t>count</a:t>
            </a:r>
          </a:p>
        </p:txBody>
      </p:sp>
      <p:sp>
        <p:nvSpPr>
          <p:cNvPr id="579638" name="Text Box 54"/>
          <p:cNvSpPr txBox="1">
            <a:spLocks noChangeArrowheads="1"/>
          </p:cNvSpPr>
          <p:nvPr/>
        </p:nvSpPr>
        <p:spPr bwMode="auto">
          <a:xfrm>
            <a:off x="5356225" y="1295400"/>
            <a:ext cx="1058863" cy="517525"/>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400" b="1">
                <a:latin typeface="Arial" charset="0"/>
              </a:rPr>
              <a:t>Twitch</a:t>
            </a:r>
            <a:br>
              <a:rPr lang="en-US" sz="1400" b="1">
                <a:latin typeface="Arial" charset="0"/>
              </a:rPr>
            </a:br>
            <a:r>
              <a:rPr lang="en-US" sz="1400" b="1">
                <a:latin typeface="Arial" charset="0"/>
              </a:rPr>
              <a:t>response</a:t>
            </a:r>
          </a:p>
        </p:txBody>
      </p:sp>
      <p:sp>
        <p:nvSpPr>
          <p:cNvPr id="579639" name="AutoShape 61"/>
          <p:cNvSpPr>
            <a:spLocks/>
          </p:cNvSpPr>
          <p:nvPr/>
        </p:nvSpPr>
        <p:spPr bwMode="auto">
          <a:xfrm rot="-5400000">
            <a:off x="7160419" y="2235994"/>
            <a:ext cx="349250" cy="1246188"/>
          </a:xfrm>
          <a:prstGeom prst="leftBrace">
            <a:avLst>
              <a:gd name="adj1" fmla="val 29735"/>
              <a:gd name="adj2" fmla="val 50000"/>
            </a:avLst>
          </a:prstGeom>
          <a:noFill/>
          <a:ln w="19050">
            <a:solidFill>
              <a:schemeClr val="tx1"/>
            </a:solidFill>
            <a:round/>
            <a:headEnd/>
            <a:tailEnd/>
          </a:ln>
        </p:spPr>
        <p:txBody>
          <a:bodyPr vert="eaVert" wrap="none" anchor="ctr">
            <a:prstTxWarp prst="textNoShape">
              <a:avLst/>
            </a:prstTxWarp>
          </a:bodyPr>
          <a:lstStyle/>
          <a:p>
            <a:pPr algn="l"/>
            <a:endParaRPr lang="nl-NL" sz="1200" b="1" baseline="30000">
              <a:latin typeface="Arial" charset="0"/>
              <a:ea typeface="ＭＳ Ｐゴシック" charset="-128"/>
              <a:cs typeface="ＭＳ Ｐゴシック" charset="-128"/>
            </a:endParaRPr>
          </a:p>
        </p:txBody>
      </p:sp>
      <p:sp>
        <p:nvSpPr>
          <p:cNvPr id="579640" name="Text Box 56"/>
          <p:cNvSpPr txBox="1">
            <a:spLocks noChangeArrowheads="1"/>
          </p:cNvSpPr>
          <p:nvPr/>
        </p:nvSpPr>
        <p:spPr bwMode="auto">
          <a:xfrm>
            <a:off x="7042150" y="1304925"/>
            <a:ext cx="1144588" cy="517525"/>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400" b="1">
                <a:latin typeface="Arial" charset="0"/>
              </a:rPr>
              <a:t>Twitch</a:t>
            </a:r>
            <a:br>
              <a:rPr lang="en-US" sz="1400" b="1">
                <a:latin typeface="Arial" charset="0"/>
              </a:rPr>
            </a:br>
            <a:r>
              <a:rPr lang="en-US" sz="1400" b="1">
                <a:latin typeface="Arial" charset="0"/>
              </a:rPr>
              <a:t>percentage</a:t>
            </a:r>
          </a:p>
        </p:txBody>
      </p:sp>
      <p:sp>
        <p:nvSpPr>
          <p:cNvPr id="579641" name="Text Box 64"/>
          <p:cNvSpPr txBox="1">
            <a:spLocks noChangeArrowheads="1"/>
          </p:cNvSpPr>
          <p:nvPr/>
        </p:nvSpPr>
        <p:spPr bwMode="auto">
          <a:xfrm>
            <a:off x="6864350" y="3049588"/>
            <a:ext cx="1404938" cy="274637"/>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Superficial block</a:t>
            </a:r>
          </a:p>
        </p:txBody>
      </p:sp>
      <p:sp>
        <p:nvSpPr>
          <p:cNvPr id="579642" name="Text Box 67"/>
          <p:cNvSpPr txBox="1">
            <a:spLocks noChangeArrowheads="1"/>
          </p:cNvSpPr>
          <p:nvPr/>
        </p:nvSpPr>
        <p:spPr bwMode="auto">
          <a:xfrm>
            <a:off x="6942138" y="3281363"/>
            <a:ext cx="1076325" cy="274637"/>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TOF count 4</a:t>
            </a:r>
          </a:p>
        </p:txBody>
      </p:sp>
      <p:sp>
        <p:nvSpPr>
          <p:cNvPr id="579643" name="Text Box 69"/>
          <p:cNvSpPr txBox="1">
            <a:spLocks noChangeArrowheads="1"/>
          </p:cNvSpPr>
          <p:nvPr/>
        </p:nvSpPr>
        <p:spPr bwMode="auto">
          <a:xfrm>
            <a:off x="7177088" y="3470275"/>
            <a:ext cx="760412" cy="274638"/>
          </a:xfrm>
          <a:prstGeom prst="rect">
            <a:avLst/>
          </a:prstGeom>
          <a:noFill/>
          <a:ln w="9525">
            <a:noFill/>
            <a:miter lim="800000"/>
            <a:headEnd/>
            <a:tailEnd/>
          </a:ln>
        </p:spPr>
        <p:txBody>
          <a:bodyPr wrap="none">
            <a:prstTxWarp prst="textNoShape">
              <a:avLst/>
            </a:prstTxWarp>
            <a:spAutoFit/>
          </a:bodyPr>
          <a:lstStyle/>
          <a:p>
            <a:pPr algn="ctr"/>
            <a:r>
              <a:rPr lang="en-US" sz="1200" b="1">
                <a:latin typeface="Arial" charset="0"/>
                <a:ea typeface="ＭＳ Ｐゴシック" charset="-128"/>
                <a:cs typeface="ＭＳ Ｐゴシック" charset="-128"/>
              </a:rPr>
              <a:t>T1/T4 %</a:t>
            </a:r>
          </a:p>
        </p:txBody>
      </p:sp>
      <p:sp>
        <p:nvSpPr>
          <p:cNvPr id="579644" name="Line 49"/>
          <p:cNvSpPr>
            <a:spLocks noChangeShapeType="1"/>
          </p:cNvSpPr>
          <p:nvPr/>
        </p:nvSpPr>
        <p:spPr bwMode="auto">
          <a:xfrm>
            <a:off x="6837363" y="2155825"/>
            <a:ext cx="0" cy="342900"/>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45" name="Line 50"/>
          <p:cNvSpPr>
            <a:spLocks noChangeShapeType="1"/>
          </p:cNvSpPr>
          <p:nvPr/>
        </p:nvSpPr>
        <p:spPr bwMode="auto">
          <a:xfrm>
            <a:off x="6913563" y="2265363"/>
            <a:ext cx="0" cy="233362"/>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46" name="Line 51"/>
          <p:cNvSpPr>
            <a:spLocks noChangeShapeType="1"/>
          </p:cNvSpPr>
          <p:nvPr/>
        </p:nvSpPr>
        <p:spPr bwMode="auto">
          <a:xfrm>
            <a:off x="6994525" y="2374900"/>
            <a:ext cx="0" cy="123825"/>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47" name="Line 52"/>
          <p:cNvSpPr>
            <a:spLocks noChangeShapeType="1"/>
          </p:cNvSpPr>
          <p:nvPr/>
        </p:nvSpPr>
        <p:spPr bwMode="auto">
          <a:xfrm>
            <a:off x="7085013" y="2441575"/>
            <a:ext cx="0" cy="57150"/>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48" name="Line 47"/>
          <p:cNvSpPr>
            <a:spLocks noChangeShapeType="1"/>
          </p:cNvSpPr>
          <p:nvPr/>
        </p:nvSpPr>
        <p:spPr bwMode="auto">
          <a:xfrm>
            <a:off x="7370763" y="1827213"/>
            <a:ext cx="0" cy="681037"/>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49" name="Line 48"/>
          <p:cNvSpPr>
            <a:spLocks noChangeShapeType="1"/>
          </p:cNvSpPr>
          <p:nvPr/>
        </p:nvSpPr>
        <p:spPr bwMode="auto">
          <a:xfrm>
            <a:off x="7456488" y="2022475"/>
            <a:ext cx="0" cy="485775"/>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50" name="Line 49"/>
          <p:cNvSpPr>
            <a:spLocks noChangeShapeType="1"/>
          </p:cNvSpPr>
          <p:nvPr/>
        </p:nvSpPr>
        <p:spPr bwMode="auto">
          <a:xfrm>
            <a:off x="7542213" y="2165350"/>
            <a:ext cx="0" cy="342900"/>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51" name="Line 50"/>
          <p:cNvSpPr>
            <a:spLocks noChangeShapeType="1"/>
          </p:cNvSpPr>
          <p:nvPr/>
        </p:nvSpPr>
        <p:spPr bwMode="auto">
          <a:xfrm>
            <a:off x="7637463" y="2274888"/>
            <a:ext cx="0" cy="233362"/>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52" name="Line 47"/>
          <p:cNvSpPr>
            <a:spLocks noChangeShapeType="1"/>
          </p:cNvSpPr>
          <p:nvPr/>
        </p:nvSpPr>
        <p:spPr bwMode="auto">
          <a:xfrm>
            <a:off x="8151813" y="1817688"/>
            <a:ext cx="0" cy="681037"/>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53" name="Line 47"/>
          <p:cNvSpPr>
            <a:spLocks noChangeShapeType="1"/>
          </p:cNvSpPr>
          <p:nvPr/>
        </p:nvSpPr>
        <p:spPr bwMode="auto">
          <a:xfrm>
            <a:off x="8256588" y="1817688"/>
            <a:ext cx="0" cy="681037"/>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54" name="Line 47"/>
          <p:cNvSpPr>
            <a:spLocks noChangeShapeType="1"/>
          </p:cNvSpPr>
          <p:nvPr/>
        </p:nvSpPr>
        <p:spPr bwMode="auto">
          <a:xfrm>
            <a:off x="8361363" y="1817688"/>
            <a:ext cx="0" cy="681037"/>
          </a:xfrm>
          <a:prstGeom prst="line">
            <a:avLst/>
          </a:prstGeom>
          <a:noFill/>
          <a:ln w="38100">
            <a:solidFill>
              <a:schemeClr val="bg2"/>
            </a:solidFill>
            <a:round/>
            <a:headEnd/>
            <a:tailEnd/>
          </a:ln>
        </p:spPr>
        <p:txBody>
          <a:bodyPr>
            <a:prstTxWarp prst="textNoShape">
              <a:avLst/>
            </a:prstTxWarp>
          </a:bodyPr>
          <a:lstStyle/>
          <a:p>
            <a:endParaRPr lang="en-US"/>
          </a:p>
        </p:txBody>
      </p:sp>
      <p:sp>
        <p:nvSpPr>
          <p:cNvPr id="579655" name="Line 47"/>
          <p:cNvSpPr>
            <a:spLocks noChangeShapeType="1"/>
          </p:cNvSpPr>
          <p:nvPr/>
        </p:nvSpPr>
        <p:spPr bwMode="auto">
          <a:xfrm>
            <a:off x="8466138" y="1817688"/>
            <a:ext cx="0" cy="681037"/>
          </a:xfrm>
          <a:prstGeom prst="line">
            <a:avLst/>
          </a:prstGeom>
          <a:noFill/>
          <a:ln w="38100">
            <a:solidFill>
              <a:schemeClr val="bg2"/>
            </a:solidFill>
            <a:round/>
            <a:headEnd/>
            <a:tailEnd/>
          </a:ln>
        </p:spPr>
        <p:txBody>
          <a:bodyPr>
            <a:prstTxWarp prst="textNoShape">
              <a:avLst/>
            </a:prstTxWarp>
          </a:bodyPr>
          <a:lstStyle/>
          <a:p>
            <a:endParaRPr lang="en-US"/>
          </a:p>
        </p:txBody>
      </p:sp>
      <p:grpSp>
        <p:nvGrpSpPr>
          <p:cNvPr id="10" name="Group 78"/>
          <p:cNvGrpSpPr>
            <a:grpSpLocks/>
          </p:cNvGrpSpPr>
          <p:nvPr/>
        </p:nvGrpSpPr>
        <p:grpSpPr bwMode="auto">
          <a:xfrm>
            <a:off x="7785100" y="2376488"/>
            <a:ext cx="258763" cy="190500"/>
            <a:chOff x="3806" y="1318"/>
            <a:chExt cx="163" cy="120"/>
          </a:xfrm>
        </p:grpSpPr>
        <p:sp>
          <p:nvSpPr>
            <p:cNvPr id="579657" name="Rectangle 23"/>
            <p:cNvSpPr>
              <a:spLocks noChangeArrowheads="1"/>
            </p:cNvSpPr>
            <p:nvPr/>
          </p:nvSpPr>
          <p:spPr bwMode="gray">
            <a:xfrm>
              <a:off x="3806" y="1318"/>
              <a:ext cx="163" cy="120"/>
            </a:xfrm>
            <a:prstGeom prst="rect">
              <a:avLst/>
            </a:prstGeom>
            <a:solidFill>
              <a:srgbClr val="FFFFFF"/>
            </a:solidFill>
            <a:ln w="9525">
              <a:noFill/>
              <a:miter lim="800000"/>
              <a:headEnd/>
              <a:tailEnd/>
            </a:ln>
          </p:spPr>
          <p:txBody>
            <a:bodyPr wrap="none" anchor="ctr">
              <a:prstTxWarp prst="textNoShape">
                <a:avLst/>
              </a:prstTxWarp>
            </a:bodyPr>
            <a:lstStyle/>
            <a:p>
              <a:pPr algn="l"/>
              <a:endParaRPr lang="nl-NL" sz="1200" b="1" baseline="30000">
                <a:latin typeface="Arial" charset="0"/>
                <a:ea typeface="ＭＳ Ｐゴシック" charset="-128"/>
                <a:cs typeface="ＭＳ Ｐゴシック" charset="-128"/>
              </a:endParaRPr>
            </a:p>
          </p:txBody>
        </p:sp>
        <p:grpSp>
          <p:nvGrpSpPr>
            <p:cNvPr id="11" name="Group 20"/>
            <p:cNvGrpSpPr>
              <a:grpSpLocks/>
            </p:cNvGrpSpPr>
            <p:nvPr/>
          </p:nvGrpSpPr>
          <p:grpSpPr bwMode="auto">
            <a:xfrm>
              <a:off x="3859" y="1322"/>
              <a:ext cx="66" cy="113"/>
              <a:chOff x="1644" y="954"/>
              <a:chExt cx="66" cy="113"/>
            </a:xfrm>
          </p:grpSpPr>
          <p:sp>
            <p:nvSpPr>
              <p:cNvPr id="579659" name="Line 21"/>
              <p:cNvSpPr>
                <a:spLocks noChangeShapeType="1"/>
              </p:cNvSpPr>
              <p:nvPr/>
            </p:nvSpPr>
            <p:spPr bwMode="auto">
              <a:xfrm flipH="1">
                <a:off x="1644" y="954"/>
                <a:ext cx="30" cy="113"/>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660" name="Line 22"/>
              <p:cNvSpPr>
                <a:spLocks noChangeShapeType="1"/>
              </p:cNvSpPr>
              <p:nvPr/>
            </p:nvSpPr>
            <p:spPr bwMode="auto">
              <a:xfrm flipH="1">
                <a:off x="1680" y="954"/>
                <a:ext cx="30" cy="113"/>
              </a:xfrm>
              <a:prstGeom prst="line">
                <a:avLst/>
              </a:prstGeom>
              <a:noFill/>
              <a:ln w="19050">
                <a:solidFill>
                  <a:schemeClr val="tx1"/>
                </a:solidFill>
                <a:round/>
                <a:headEnd/>
                <a:tailEnd/>
              </a:ln>
            </p:spPr>
            <p:txBody>
              <a:bodyPr>
                <a:prstTxWarp prst="textNoShape">
                  <a:avLst/>
                </a:prstTxWarp>
              </a:bodyPr>
              <a:lstStyle/>
              <a:p>
                <a:endParaRPr lang="en-US"/>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D1359D15-15E9-C84C-8A9D-D39E6FBC2717}" type="slidenum">
              <a:rPr lang="nl-NL"/>
              <a:pPr/>
              <a:t>5</a:t>
            </a:fld>
            <a:endParaRPr lang="nl-NL"/>
          </a:p>
        </p:txBody>
      </p:sp>
      <p:sp>
        <p:nvSpPr>
          <p:cNvPr id="394242" name="Rectangle 2"/>
          <p:cNvSpPr>
            <a:spLocks noGrp="1" noChangeArrowheads="1"/>
          </p:cNvSpPr>
          <p:nvPr>
            <p:ph type="title"/>
          </p:nvPr>
        </p:nvSpPr>
        <p:spPr/>
        <p:txBody>
          <a:bodyPr/>
          <a:lstStyle/>
          <a:p>
            <a:r>
              <a:rPr lang="en-US" sz="4000"/>
              <a:t>Can anesthesiology help to prevent leak?  </a:t>
            </a:r>
            <a:r>
              <a:rPr lang="en-US" sz="4000">
                <a:solidFill>
                  <a:srgbClr val="FFCC00"/>
                </a:solidFill>
              </a:rPr>
              <a:t>yes</a:t>
            </a:r>
          </a:p>
        </p:txBody>
      </p:sp>
      <p:sp>
        <p:nvSpPr>
          <p:cNvPr id="394243" name="Rectangle 3"/>
          <p:cNvSpPr>
            <a:spLocks noGrp="1" noChangeArrowheads="1"/>
          </p:cNvSpPr>
          <p:nvPr>
            <p:ph type="body" idx="1"/>
          </p:nvPr>
        </p:nvSpPr>
        <p:spPr/>
        <p:txBody>
          <a:bodyPr/>
          <a:lstStyle/>
          <a:p>
            <a:r>
              <a:rPr lang="en-US"/>
              <a:t>Visualize leak for the surgeon</a:t>
            </a:r>
          </a:p>
          <a:p>
            <a:pPr lvl="1"/>
            <a:r>
              <a:rPr lang="en-US"/>
              <a:t>We use a high volume load test</a:t>
            </a:r>
          </a:p>
          <a:p>
            <a:pPr lvl="1"/>
            <a:r>
              <a:rPr lang="en-US"/>
              <a:t>Occlusion distal by surgeon, rapid injecting 150 ml blue water till gastric pouch distend and fluid leaks out between staple lines. Rapid air injection with staple lines under water?</a:t>
            </a:r>
          </a:p>
          <a:p>
            <a:r>
              <a:rPr lang="en-US"/>
              <a:t>Ensure good gastric perfusion to visualize ischemia zones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Title 1"/>
          <p:cNvSpPr>
            <a:spLocks noGrp="1"/>
          </p:cNvSpPr>
          <p:nvPr>
            <p:ph type="title"/>
          </p:nvPr>
        </p:nvSpPr>
        <p:spPr>
          <a:xfrm>
            <a:off x="1219200" y="152400"/>
            <a:ext cx="7391400" cy="685800"/>
          </a:xfrm>
        </p:spPr>
        <p:txBody>
          <a:bodyPr/>
          <a:lstStyle/>
          <a:p>
            <a:pPr eaLnBrk="1" hangingPunct="1"/>
            <a:r>
              <a:rPr lang="nl-BE" sz="2800" smtClean="0">
                <a:solidFill>
                  <a:srgbClr val="FFFFFF"/>
                </a:solidFill>
              </a:rPr>
              <a:t>Importance pour mesurer TOF </a:t>
            </a:r>
            <a:endParaRPr lang="en-GB" sz="2800" smtClean="0">
              <a:solidFill>
                <a:srgbClr val="FFFFFF"/>
              </a:solidFill>
            </a:endParaRPr>
          </a:p>
        </p:txBody>
      </p:sp>
      <p:sp>
        <p:nvSpPr>
          <p:cNvPr id="63490" name="Content Placeholder 2"/>
          <p:cNvSpPr>
            <a:spLocks noGrp="1"/>
          </p:cNvSpPr>
          <p:nvPr>
            <p:ph idx="1"/>
          </p:nvPr>
        </p:nvSpPr>
        <p:spPr>
          <a:xfrm>
            <a:off x="779463" y="838200"/>
            <a:ext cx="8118475" cy="4208463"/>
          </a:xfrm>
        </p:spPr>
        <p:txBody>
          <a:bodyPr/>
          <a:lstStyle/>
          <a:p>
            <a:pPr eaLnBrk="1" hangingPunct="1"/>
            <a:r>
              <a:rPr lang="nl-BE" sz="2000" b="1" smtClean="0"/>
              <a:t>Les patients  obèses sont plus difficiles à décurariser avec la neostigmine.</a:t>
            </a:r>
            <a:endParaRPr lang="nl-BE" sz="1400" b="1" i="1" smtClean="0"/>
          </a:p>
          <a:p>
            <a:pPr eaLnBrk="1" hangingPunct="1"/>
            <a:r>
              <a:rPr lang="nl-BE" sz="1400" b="1" smtClean="0"/>
              <a:t>Suzuki Br J Anaesth 2006; 97: 160</a:t>
            </a:r>
          </a:p>
          <a:p>
            <a:pPr eaLnBrk="1" hangingPunct="1"/>
            <a:endParaRPr lang="en-GB" sz="2000" smtClean="0"/>
          </a:p>
        </p:txBody>
      </p:sp>
      <p:sp>
        <p:nvSpPr>
          <p:cNvPr id="63491" name="Footer Placeholder 3"/>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charset="0"/>
              </a:rPr>
              <a:t>JPM monitoring 26 3 2011</a:t>
            </a:r>
            <a:endParaRPr lang="nl-NL" smtClean="0">
              <a:cs typeface="Arial" charset="0"/>
            </a:endParaRPr>
          </a:p>
        </p:txBody>
      </p:sp>
      <p:graphicFrame>
        <p:nvGraphicFramePr>
          <p:cNvPr id="6" name="Grafiek 9"/>
          <p:cNvGraphicFramePr>
            <a:graphicFrameLocks/>
          </p:cNvGraphicFramePr>
          <p:nvPr/>
        </p:nvGraphicFramePr>
        <p:xfrm>
          <a:off x="1117600" y="1735841"/>
          <a:ext cx="5455468" cy="39655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JPMulier Cape Bruges 27 1 2011</a:t>
            </a:r>
            <a:endParaRPr lang="nl-NL"/>
          </a:p>
        </p:txBody>
      </p:sp>
      <p:sp>
        <p:nvSpPr>
          <p:cNvPr id="3" name="Slide Number Placeholder 2"/>
          <p:cNvSpPr>
            <a:spLocks noGrp="1"/>
          </p:cNvSpPr>
          <p:nvPr>
            <p:ph type="sldNum" sz="quarter" idx="12"/>
          </p:nvPr>
        </p:nvSpPr>
        <p:spPr/>
        <p:txBody>
          <a:bodyPr/>
          <a:lstStyle/>
          <a:p>
            <a:fld id="{D17E2922-6616-A240-9522-71FE75132465}" type="slidenum">
              <a:rPr lang="nl-NL" smtClean="0"/>
              <a:pPr/>
              <a:t>51</a:t>
            </a:fld>
            <a:endParaRPr lang="nl-NL"/>
          </a:p>
        </p:txBody>
      </p:sp>
      <p:sp>
        <p:nvSpPr>
          <p:cNvPr id="4" name="Tekstvak 5"/>
          <p:cNvSpPr txBox="1">
            <a:spLocks noChangeArrowheads="1"/>
          </p:cNvSpPr>
          <p:nvPr/>
        </p:nvSpPr>
        <p:spPr bwMode="auto">
          <a:xfrm>
            <a:off x="241300" y="1178702"/>
            <a:ext cx="8656170" cy="1461939"/>
          </a:xfrm>
          <a:prstGeom prst="rect">
            <a:avLst/>
          </a:prstGeom>
          <a:noFill/>
          <a:ln w="9525">
            <a:noFill/>
            <a:miter lim="800000"/>
            <a:headEnd/>
            <a:tailEnd/>
          </a:ln>
        </p:spPr>
        <p:txBody>
          <a:bodyPr wrap="square" anchor="ctr">
            <a:spAutoFit/>
          </a:bodyPr>
          <a:lstStyle/>
          <a:p>
            <a:pPr algn="ctr">
              <a:lnSpc>
                <a:spcPct val="150000"/>
              </a:lnSpc>
            </a:pPr>
            <a:r>
              <a:rPr lang="nl-BE" b="1" i="1" dirty="0" err="1">
                <a:solidFill>
                  <a:srgbClr val="FFFFFF"/>
                </a:solidFill>
                <a:latin typeface="Tahoma" pitchFamily="34" charset="0"/>
                <a:cs typeface="Tahoma" pitchFamily="34" charset="0"/>
              </a:rPr>
              <a:t>R</a:t>
            </a:r>
            <a:r>
              <a:rPr lang="nl-BE" sz="1800" b="1" i="1" dirty="0" err="1">
                <a:solidFill>
                  <a:srgbClr val="FFFFFF"/>
                </a:solidFill>
                <a:latin typeface="Tahoma" pitchFamily="34" charset="0"/>
                <a:cs typeface="Tahoma" pitchFamily="34" charset="0"/>
              </a:rPr>
              <a:t>eversal</a:t>
            </a:r>
            <a:r>
              <a:rPr lang="nl-BE" sz="1800" b="1" i="1" dirty="0">
                <a:solidFill>
                  <a:srgbClr val="FFFFFF"/>
                </a:solidFill>
                <a:latin typeface="Tahoma" pitchFamily="34" charset="0"/>
                <a:cs typeface="Tahoma" pitchFamily="34" charset="0"/>
              </a:rPr>
              <a:t> of </a:t>
            </a:r>
            <a:r>
              <a:rPr lang="nl-BE" sz="1800" b="1" i="1" err="1">
                <a:solidFill>
                  <a:srgbClr val="FFFFFF"/>
                </a:solidFill>
                <a:latin typeface="Tahoma" pitchFamily="34" charset="0"/>
                <a:cs typeface="Tahoma" pitchFamily="34" charset="0"/>
              </a:rPr>
              <a:t>neuromuscular</a:t>
            </a:r>
            <a:r>
              <a:rPr lang="nl-BE" sz="1800" b="1" i="1">
                <a:solidFill>
                  <a:srgbClr val="FFFFFF"/>
                </a:solidFill>
                <a:latin typeface="Tahoma" pitchFamily="34" charset="0"/>
                <a:cs typeface="Tahoma" pitchFamily="34" charset="0"/>
              </a:rPr>
              <a:t> </a:t>
            </a:r>
            <a:r>
              <a:rPr lang="nl-BE" sz="1800" b="1" i="1" smtClean="0">
                <a:solidFill>
                  <a:srgbClr val="FFFFFF"/>
                </a:solidFill>
                <a:latin typeface="Tahoma" pitchFamily="34" charset="0"/>
                <a:cs typeface="Tahoma" pitchFamily="34" charset="0"/>
              </a:rPr>
              <a:t>block in 90 morbid obese patients BMI &gt; 40 </a:t>
            </a:r>
          </a:p>
          <a:p>
            <a:pPr algn="ctr">
              <a:lnSpc>
                <a:spcPct val="150000"/>
              </a:lnSpc>
            </a:pPr>
            <a:r>
              <a:rPr lang="nl-BE" sz="1800" b="1" i="1" smtClean="0">
                <a:solidFill>
                  <a:srgbClr val="FFFFFF"/>
                </a:solidFill>
                <a:latin typeface="Tahoma" pitchFamily="34" charset="0"/>
                <a:cs typeface="Tahoma" pitchFamily="34" charset="0"/>
              </a:rPr>
              <a:t>2 mg/kg    from T1-T2 till  TOF </a:t>
            </a:r>
            <a:r>
              <a:rPr lang="nl-BE" sz="1800" b="1" i="1" dirty="0">
                <a:solidFill>
                  <a:srgbClr val="FFFFFF"/>
                </a:solidFill>
                <a:latin typeface="Tahoma" pitchFamily="34" charset="0"/>
                <a:cs typeface="Tahoma" pitchFamily="34" charset="0"/>
              </a:rPr>
              <a:t>ratio </a:t>
            </a:r>
            <a:r>
              <a:rPr lang="nl-BE" sz="1800" b="1" i="1">
                <a:solidFill>
                  <a:srgbClr val="FFFFFF"/>
                </a:solidFill>
                <a:latin typeface="Tahoma" pitchFamily="34" charset="0"/>
                <a:cs typeface="Tahoma" pitchFamily="34" charset="0"/>
              </a:rPr>
              <a:t>≥ </a:t>
            </a:r>
            <a:r>
              <a:rPr lang="nl-BE" sz="1800" b="1" i="1" smtClean="0">
                <a:solidFill>
                  <a:srgbClr val="FFFFFF"/>
                </a:solidFill>
                <a:latin typeface="Tahoma" pitchFamily="34" charset="0"/>
                <a:cs typeface="Tahoma" pitchFamily="34" charset="0"/>
              </a:rPr>
              <a:t>0.9</a:t>
            </a:r>
          </a:p>
          <a:p>
            <a:pPr algn="ctr">
              <a:lnSpc>
                <a:spcPct val="150000"/>
              </a:lnSpc>
            </a:pPr>
            <a:r>
              <a:rPr lang="nl-BE" sz="1200" b="1" i="1" smtClean="0">
                <a:solidFill>
                  <a:srgbClr val="FFFFFF"/>
                </a:solidFill>
                <a:latin typeface="Tahoma" pitchFamily="34" charset="0"/>
                <a:cs typeface="Tahoma" pitchFamily="34" charset="0"/>
              </a:rPr>
              <a:t>significant </a:t>
            </a:r>
            <a:r>
              <a:rPr lang="nl-BE" sz="1200" b="1" i="1" dirty="0" err="1">
                <a:solidFill>
                  <a:srgbClr val="FFFFFF"/>
                </a:solidFill>
                <a:latin typeface="Tahoma" pitchFamily="34" charset="0"/>
                <a:cs typeface="Tahoma" pitchFamily="34" charset="0"/>
              </a:rPr>
              <a:t>difference</a:t>
            </a:r>
            <a:r>
              <a:rPr lang="nl-BE" sz="1200" b="1" i="1" dirty="0">
                <a:solidFill>
                  <a:srgbClr val="FFFFFF"/>
                </a:solidFill>
                <a:latin typeface="Tahoma" pitchFamily="34" charset="0"/>
                <a:cs typeface="Tahoma" pitchFamily="34" charset="0"/>
              </a:rPr>
              <a:t> in </a:t>
            </a:r>
            <a:r>
              <a:rPr lang="nl-BE" sz="1200" b="1" i="1">
                <a:solidFill>
                  <a:srgbClr val="FFFFFF"/>
                </a:solidFill>
                <a:latin typeface="Tahoma" pitchFamily="34" charset="0"/>
                <a:cs typeface="Tahoma" pitchFamily="34" charset="0"/>
              </a:rPr>
              <a:t>time </a:t>
            </a:r>
            <a:r>
              <a:rPr lang="nl-BE" sz="1200" b="1" i="1" smtClean="0">
                <a:solidFill>
                  <a:srgbClr val="FFFFFF"/>
                </a:solidFill>
                <a:latin typeface="Tahoma" pitchFamily="34" charset="0"/>
                <a:cs typeface="Tahoma" pitchFamily="34" charset="0"/>
              </a:rPr>
              <a:t> between first 3 groups</a:t>
            </a:r>
          </a:p>
          <a:p>
            <a:pPr algn="ctr">
              <a:lnSpc>
                <a:spcPct val="150000"/>
              </a:lnSpc>
            </a:pPr>
            <a:r>
              <a:rPr lang="nl-BE" sz="1200" b="1" i="1" smtClean="0">
                <a:solidFill>
                  <a:srgbClr val="FFFFFF"/>
                </a:solidFill>
                <a:latin typeface="Tahoma" pitchFamily="34" charset="0"/>
                <a:cs typeface="Tahoma" pitchFamily="34" charset="0"/>
              </a:rPr>
              <a:t>No difference between IBW+40% and TBW </a:t>
            </a:r>
            <a:r>
              <a:rPr lang="nl-BE" sz="1200" b="1" i="1" dirty="0">
                <a:solidFill>
                  <a:srgbClr val="FFFFFF"/>
                </a:solidFill>
                <a:latin typeface="Tahoma" pitchFamily="34" charset="0"/>
                <a:cs typeface="Tahoma" pitchFamily="34" charset="0"/>
              </a:rPr>
              <a:t>(p &lt; 0.05) </a:t>
            </a:r>
            <a:r>
              <a:rPr lang="nl-BE" sz="1000" b="1" i="1" dirty="0" smtClean="0">
                <a:solidFill>
                  <a:srgbClr val="FFFFFF"/>
                </a:solidFill>
                <a:latin typeface="Tahoma" pitchFamily="34" charset="0"/>
                <a:cs typeface="Tahoma" pitchFamily="34" charset="0"/>
              </a:rPr>
              <a:t>(</a:t>
            </a:r>
            <a:r>
              <a:rPr lang="nl-BE" sz="1000" b="1" i="1" dirty="0" err="1" smtClean="0">
                <a:solidFill>
                  <a:srgbClr val="FFFFFF"/>
                </a:solidFill>
                <a:latin typeface="Tahoma" pitchFamily="34" charset="0"/>
                <a:cs typeface="Tahoma" pitchFamily="34" charset="0"/>
              </a:rPr>
              <a:t>one</a:t>
            </a:r>
            <a:r>
              <a:rPr lang="nl-BE" sz="1000" b="1" i="1" dirty="0" smtClean="0">
                <a:solidFill>
                  <a:srgbClr val="FFFFFF"/>
                </a:solidFill>
                <a:latin typeface="Tahoma" pitchFamily="34" charset="0"/>
                <a:cs typeface="Tahoma" pitchFamily="34" charset="0"/>
              </a:rPr>
              <a:t> </a:t>
            </a:r>
            <a:r>
              <a:rPr lang="nl-BE" sz="1000" b="1" i="1" dirty="0" err="1" smtClean="0">
                <a:solidFill>
                  <a:srgbClr val="FFFFFF"/>
                </a:solidFill>
                <a:latin typeface="Tahoma" pitchFamily="34" charset="0"/>
                <a:cs typeface="Tahoma" pitchFamily="34" charset="0"/>
              </a:rPr>
              <a:t>way</a:t>
            </a:r>
            <a:r>
              <a:rPr lang="nl-BE" sz="1000" b="1" i="1" dirty="0" smtClean="0">
                <a:solidFill>
                  <a:srgbClr val="FFFFFF"/>
                </a:solidFill>
                <a:latin typeface="Tahoma" pitchFamily="34" charset="0"/>
                <a:cs typeface="Tahoma" pitchFamily="34" charset="0"/>
              </a:rPr>
              <a:t> ANOVA </a:t>
            </a:r>
            <a:r>
              <a:rPr lang="nl-BE" sz="1000" b="1" i="1" dirty="0" err="1" smtClean="0">
                <a:solidFill>
                  <a:srgbClr val="FFFFFF"/>
                </a:solidFill>
                <a:latin typeface="Tahoma" pitchFamily="34" charset="0"/>
                <a:cs typeface="Tahoma" pitchFamily="34" charset="0"/>
              </a:rPr>
              <a:t>analysis</a:t>
            </a:r>
            <a:r>
              <a:rPr lang="nl-BE" sz="1000" b="1" i="1" dirty="0" smtClean="0">
                <a:solidFill>
                  <a:srgbClr val="FFFFFF"/>
                </a:solidFill>
                <a:latin typeface="Tahoma" pitchFamily="34" charset="0"/>
                <a:cs typeface="Tahoma" pitchFamily="34" charset="0"/>
              </a:rPr>
              <a:t>)</a:t>
            </a:r>
            <a:endParaRPr lang="nl-BE" sz="1050" b="1" i="1" dirty="0">
              <a:solidFill>
                <a:srgbClr val="FFFFFF"/>
              </a:solidFill>
              <a:latin typeface="Tahoma" pitchFamily="34" charset="0"/>
              <a:cs typeface="Tahoma" pitchFamily="34" charset="0"/>
            </a:endParaRPr>
          </a:p>
        </p:txBody>
      </p:sp>
      <p:sp>
        <p:nvSpPr>
          <p:cNvPr id="5" name="Titel 1"/>
          <p:cNvSpPr>
            <a:spLocks/>
          </p:cNvSpPr>
          <p:nvPr/>
        </p:nvSpPr>
        <p:spPr bwMode="auto">
          <a:xfrm>
            <a:off x="1104900" y="228600"/>
            <a:ext cx="7658100" cy="1612900"/>
          </a:xfrm>
          <a:prstGeom prst="rect">
            <a:avLst/>
          </a:prstGeom>
          <a:noFill/>
          <a:ln w="9525">
            <a:noFill/>
            <a:miter lim="800000"/>
            <a:headEnd/>
            <a:tailEnd/>
          </a:ln>
        </p:spPr>
        <p:txBody>
          <a:bodyPr anchor="ctr"/>
          <a:lstStyle/>
          <a:p>
            <a:pPr lvl="0" eaLnBrk="1" hangingPunct="1">
              <a:spcBef>
                <a:spcPct val="20000"/>
              </a:spcBef>
              <a:defRPr/>
            </a:pPr>
            <a:r>
              <a:rPr lang="nl-BE" b="1" i="1" kern="0" smtClean="0">
                <a:solidFill>
                  <a:srgbClr val="FFFFFF"/>
                </a:solidFill>
                <a:latin typeface="Tahoma" pitchFamily="34" charset="0"/>
                <a:cs typeface="Tahoma" pitchFamily="34" charset="0"/>
              </a:rPr>
              <a:t>T Bogaert, P Van Lancker, JP Mulier</a:t>
            </a:r>
            <a:endParaRPr lang="nl-BE" sz="1800" b="1" i="1" kern="0" smtClean="0">
              <a:solidFill>
                <a:srgbClr val="FFFFFF"/>
              </a:solidFill>
              <a:latin typeface="Tahoma" pitchFamily="34" charset="0"/>
              <a:cs typeface="Tahoma" pitchFamily="34" charset="0"/>
            </a:endParaRPr>
          </a:p>
          <a:p>
            <a:pPr lvl="0" eaLnBrk="1" hangingPunct="1">
              <a:spcBef>
                <a:spcPct val="20000"/>
              </a:spcBef>
              <a:defRPr/>
            </a:pPr>
            <a:r>
              <a:rPr lang="nl-BE" sz="1800" b="1" i="1" kern="0" smtClean="0">
                <a:solidFill>
                  <a:srgbClr val="FFFFFF"/>
                </a:solidFill>
                <a:latin typeface="Tahoma" pitchFamily="34" charset="0"/>
                <a:cs typeface="Tahoma" pitchFamily="34" charset="0"/>
              </a:rPr>
              <a:t>ESA 2010 submitted</a:t>
            </a:r>
          </a:p>
          <a:p>
            <a:pPr eaLnBrk="0" hangingPunct="0"/>
            <a:endParaRPr lang="nl-BE" sz="3200">
              <a:solidFill>
                <a:srgbClr val="FFFFFF"/>
              </a:solidFill>
            </a:endParaRPr>
          </a:p>
        </p:txBody>
      </p:sp>
      <p:graphicFrame>
        <p:nvGraphicFramePr>
          <p:cNvPr id="8" name="Chart 7"/>
          <p:cNvGraphicFramePr/>
          <p:nvPr/>
        </p:nvGraphicFramePr>
        <p:xfrm>
          <a:off x="2133600" y="2971800"/>
          <a:ext cx="5410200" cy="3378200"/>
        </p:xfrm>
        <a:graphic>
          <a:graphicData uri="http://schemas.openxmlformats.org/drawingml/2006/chart">
            <c:chart xmlns:c="http://schemas.openxmlformats.org/drawingml/2006/chart" xmlns:r="http://schemas.openxmlformats.org/officeDocument/2006/relationships" r:id="rId2"/>
          </a:graphicData>
        </a:graphic>
      </p:graphicFrame>
      <p:sp>
        <p:nvSpPr>
          <p:cNvPr id="9" name="5-Point Star 8"/>
          <p:cNvSpPr/>
          <p:nvPr/>
        </p:nvSpPr>
        <p:spPr bwMode="auto">
          <a:xfrm>
            <a:off x="3962400" y="4191000"/>
            <a:ext cx="228600" cy="228600"/>
          </a:xfrm>
          <a:prstGeom prst="star5">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10" name="5-Point Star 9"/>
          <p:cNvSpPr/>
          <p:nvPr/>
        </p:nvSpPr>
        <p:spPr bwMode="auto">
          <a:xfrm>
            <a:off x="5105400" y="4648200"/>
            <a:ext cx="228600" cy="228600"/>
          </a:xfrm>
          <a:prstGeom prst="star5">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11" name="5-Point Star 10"/>
          <p:cNvSpPr/>
          <p:nvPr/>
        </p:nvSpPr>
        <p:spPr bwMode="auto">
          <a:xfrm>
            <a:off x="2171700" y="2057400"/>
            <a:ext cx="228600" cy="228600"/>
          </a:xfrm>
          <a:prstGeom prst="star5">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7" name="Slide Number Placeholder 5"/>
          <p:cNvSpPr>
            <a:spLocks noGrp="1"/>
          </p:cNvSpPr>
          <p:nvPr>
            <p:ph type="sldNum" sz="quarter" idx="12"/>
          </p:nvPr>
        </p:nvSpPr>
        <p:spPr/>
        <p:txBody>
          <a:bodyPr/>
          <a:lstStyle/>
          <a:p>
            <a:fld id="{3E22A531-CC7F-A549-9EC8-66E25AC4640D}" type="slidenum">
              <a:rPr lang="nl-NL"/>
              <a:pPr/>
              <a:t>52</a:t>
            </a:fld>
            <a:endParaRPr lang="nl-NL"/>
          </a:p>
        </p:txBody>
      </p:sp>
      <p:sp>
        <p:nvSpPr>
          <p:cNvPr id="586754" name="Rectangle 2"/>
          <p:cNvSpPr>
            <a:spLocks noGrp="1" noChangeArrowheads="1"/>
          </p:cNvSpPr>
          <p:nvPr>
            <p:ph type="title"/>
          </p:nvPr>
        </p:nvSpPr>
        <p:spPr>
          <a:xfrm>
            <a:off x="3635375" y="304800"/>
            <a:ext cx="5508625" cy="1066800"/>
          </a:xfrm>
        </p:spPr>
        <p:txBody>
          <a:bodyPr/>
          <a:lstStyle/>
          <a:p>
            <a:r>
              <a:rPr lang="nl-BE" sz="4000" dirty="0"/>
              <a:t>Immediate</a:t>
            </a:r>
            <a:r>
              <a:rPr lang="nl-BE" sz="4000" dirty="0" smtClean="0"/>
              <a:t> Bridion effects</a:t>
            </a:r>
            <a:endParaRPr lang="nl-NL" sz="4000" dirty="0"/>
          </a:p>
        </p:txBody>
      </p:sp>
      <p:sp>
        <p:nvSpPr>
          <p:cNvPr id="586755" name="Rectangle 3"/>
          <p:cNvSpPr>
            <a:spLocks noGrp="1" noChangeArrowheads="1"/>
          </p:cNvSpPr>
          <p:nvPr>
            <p:ph type="body" idx="1"/>
          </p:nvPr>
        </p:nvSpPr>
        <p:spPr>
          <a:xfrm>
            <a:off x="2051050" y="1828800"/>
            <a:ext cx="7092950" cy="4724400"/>
          </a:xfrm>
        </p:spPr>
        <p:txBody>
          <a:bodyPr/>
          <a:lstStyle/>
          <a:p>
            <a:r>
              <a:rPr lang="nl-BE" sz="2400" dirty="0"/>
              <a:t>            Deep breaths possible</a:t>
            </a:r>
          </a:p>
          <a:p>
            <a:pPr lvl="1"/>
            <a:r>
              <a:rPr lang="nl-BE" sz="2000" dirty="0"/>
              <a:t>                Less</a:t>
            </a:r>
            <a:r>
              <a:rPr lang="nl-BE" sz="2000" dirty="0" smtClean="0"/>
              <a:t> lung collaps</a:t>
            </a:r>
            <a:endParaRPr lang="nl-BE" sz="2000" dirty="0"/>
          </a:p>
          <a:p>
            <a:r>
              <a:rPr lang="nl-BE" sz="2400" dirty="0"/>
              <a:t>Aurosal effect</a:t>
            </a:r>
          </a:p>
          <a:p>
            <a:pPr lvl="1"/>
            <a:r>
              <a:rPr lang="nl-BE" sz="2000" dirty="0"/>
              <a:t>Like Amfetamine awakening</a:t>
            </a:r>
          </a:p>
          <a:p>
            <a:pPr lvl="1"/>
            <a:r>
              <a:rPr lang="nl-BE" sz="2000" dirty="0"/>
              <a:t>Sudden muscle fiber stimulation gives aurosal</a:t>
            </a:r>
          </a:p>
          <a:p>
            <a:r>
              <a:rPr lang="nl-BE" sz="2400" dirty="0"/>
              <a:t>Patient transfers him/her self in bed</a:t>
            </a:r>
          </a:p>
          <a:p>
            <a:pPr lvl="1"/>
            <a:r>
              <a:rPr lang="nl-BE" sz="2000" dirty="0"/>
              <a:t>50 % of cases instead of only10% </a:t>
            </a:r>
          </a:p>
          <a:p>
            <a:r>
              <a:rPr lang="nl-BE" sz="2400" dirty="0"/>
              <a:t>Spontaneous movements easier</a:t>
            </a:r>
          </a:p>
          <a:p>
            <a:pPr lvl="1"/>
            <a:r>
              <a:rPr lang="nl-BE" sz="2000" dirty="0"/>
              <a:t>Deep venous trombosis </a:t>
            </a:r>
            <a:r>
              <a:rPr lang="nl-BE" sz="2000" dirty="0" smtClean="0"/>
              <a:t>prevention</a:t>
            </a:r>
          </a:p>
          <a:p>
            <a:r>
              <a:rPr lang="nl-BE" sz="2400" dirty="0" smtClean="0"/>
              <a:t>No non-invasive assist since introduction of sugammadex</a:t>
            </a:r>
          </a:p>
          <a:p>
            <a:endParaRPr lang="nl-BE" sz="2400" dirty="0"/>
          </a:p>
          <a:p>
            <a:endParaRPr lang="nl-NL"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7" name="Slide Number Placeholder 5"/>
          <p:cNvSpPr>
            <a:spLocks noGrp="1"/>
          </p:cNvSpPr>
          <p:nvPr>
            <p:ph type="sldNum" sz="quarter" idx="12"/>
          </p:nvPr>
        </p:nvSpPr>
        <p:spPr/>
        <p:txBody>
          <a:bodyPr/>
          <a:lstStyle/>
          <a:p>
            <a:fld id="{19DD08AB-F8A2-7048-8590-FB04E2ADF726}" type="slidenum">
              <a:rPr lang="nl-NL"/>
              <a:pPr/>
              <a:t>53</a:t>
            </a:fld>
            <a:endParaRPr lang="nl-NL"/>
          </a:p>
        </p:txBody>
      </p:sp>
      <p:sp>
        <p:nvSpPr>
          <p:cNvPr id="311298" name="Rectangle 2"/>
          <p:cNvSpPr>
            <a:spLocks noGrp="1" noChangeArrowheads="1"/>
          </p:cNvSpPr>
          <p:nvPr>
            <p:ph type="title"/>
          </p:nvPr>
        </p:nvSpPr>
        <p:spPr/>
        <p:txBody>
          <a:bodyPr/>
          <a:lstStyle/>
          <a:p>
            <a:r>
              <a:rPr lang="en-US"/>
              <a:t>Wat Chirurg antwoorden?</a:t>
            </a:r>
          </a:p>
        </p:txBody>
      </p:sp>
      <p:sp>
        <p:nvSpPr>
          <p:cNvPr id="311299" name="Rectangle 3"/>
          <p:cNvSpPr>
            <a:spLocks noGrp="1" noChangeArrowheads="1"/>
          </p:cNvSpPr>
          <p:nvPr>
            <p:ph type="body" idx="1"/>
          </p:nvPr>
        </p:nvSpPr>
        <p:spPr>
          <a:xfrm>
            <a:off x="684213" y="1676400"/>
            <a:ext cx="8459787" cy="5181600"/>
          </a:xfrm>
        </p:spPr>
        <p:txBody>
          <a:bodyPr/>
          <a:lstStyle/>
          <a:p>
            <a:pPr algn="ctr">
              <a:buFont typeface="Wingdings" charset="2"/>
              <a:buNone/>
            </a:pPr>
            <a:r>
              <a:rPr lang="en-US" sz="2800" dirty="0"/>
              <a:t>Patient </a:t>
            </a:r>
            <a:r>
              <a:rPr lang="en-US" sz="2800" dirty="0" err="1"/>
              <a:t>spant</a:t>
            </a:r>
            <a:r>
              <a:rPr lang="en-US" sz="2800" dirty="0"/>
              <a:t> en </a:t>
            </a:r>
            <a:r>
              <a:rPr lang="en-US" sz="2800" dirty="0" err="1"/>
              <a:t>toch</a:t>
            </a:r>
            <a:r>
              <a:rPr lang="en-US" sz="2800" dirty="0"/>
              <a:t> </a:t>
            </a:r>
            <a:r>
              <a:rPr lang="en-US" sz="2800" dirty="0" err="1"/>
              <a:t>beweert</a:t>
            </a:r>
            <a:r>
              <a:rPr lang="en-US" sz="2800" dirty="0"/>
              <a:t> </a:t>
            </a:r>
            <a:r>
              <a:rPr lang="en-US" sz="2800" dirty="0" err="1"/>
              <a:t>Anesthesist</a:t>
            </a:r>
            <a:r>
              <a:rPr lang="en-US" sz="2800" dirty="0"/>
              <a:t> </a:t>
            </a:r>
            <a:r>
              <a:rPr lang="en-US" sz="2800" dirty="0" err="1"/>
              <a:t>dat</a:t>
            </a:r>
            <a:r>
              <a:rPr lang="en-US" sz="2800" dirty="0"/>
              <a:t> patient </a:t>
            </a:r>
            <a:r>
              <a:rPr lang="en-US" sz="2800" dirty="0" err="1"/>
              <a:t>ontspannen</a:t>
            </a:r>
            <a:r>
              <a:rPr lang="en-US" sz="2800" dirty="0"/>
              <a:t> is !</a:t>
            </a:r>
          </a:p>
          <a:p>
            <a:pPr lvl="1"/>
            <a:r>
              <a:rPr lang="en-US" sz="2400" dirty="0"/>
              <a:t>Fascia </a:t>
            </a:r>
            <a:r>
              <a:rPr lang="en-US" sz="2400" dirty="0" err="1"/>
              <a:t>ontspan</a:t>
            </a:r>
            <a:r>
              <a:rPr lang="en-US" sz="2400" dirty="0"/>
              <a:t> je </a:t>
            </a:r>
            <a:r>
              <a:rPr lang="en-US" sz="2400" dirty="0" err="1"/>
              <a:t>niet</a:t>
            </a:r>
            <a:r>
              <a:rPr lang="en-US" sz="2400" dirty="0"/>
              <a:t> met </a:t>
            </a:r>
            <a:r>
              <a:rPr lang="en-US" sz="2400" dirty="0" err="1"/>
              <a:t>spierverslappers</a:t>
            </a:r>
            <a:r>
              <a:rPr lang="en-US" sz="2400" dirty="0"/>
              <a:t>!</a:t>
            </a:r>
          </a:p>
          <a:p>
            <a:pPr lvl="1"/>
            <a:r>
              <a:rPr lang="en-US" sz="2400" dirty="0" err="1"/>
              <a:t>kleine</a:t>
            </a:r>
            <a:r>
              <a:rPr lang="en-US" sz="2400" dirty="0"/>
              <a:t> </a:t>
            </a:r>
            <a:r>
              <a:rPr lang="en-US" sz="2400" dirty="0" err="1"/>
              <a:t>buikcompliantie</a:t>
            </a:r>
            <a:r>
              <a:rPr lang="en-US" sz="2400" dirty="0"/>
              <a:t> is </a:t>
            </a:r>
            <a:r>
              <a:rPr lang="en-US" sz="2400" dirty="0" err="1"/>
              <a:t>mogelijk</a:t>
            </a:r>
            <a:endParaRPr lang="en-US" sz="2400" dirty="0"/>
          </a:p>
          <a:p>
            <a:pPr lvl="1"/>
            <a:r>
              <a:rPr lang="en-US" sz="2400" dirty="0" err="1"/>
              <a:t>Flexie</a:t>
            </a:r>
            <a:r>
              <a:rPr lang="en-US" sz="2400" dirty="0"/>
              <a:t> van </a:t>
            </a:r>
            <a:r>
              <a:rPr lang="en-US" sz="2400" dirty="0" err="1"/>
              <a:t>heup</a:t>
            </a:r>
            <a:r>
              <a:rPr lang="en-US" sz="2400" dirty="0"/>
              <a:t> </a:t>
            </a:r>
            <a:r>
              <a:rPr lang="en-US" sz="2400" dirty="0" err="1"/>
              <a:t>vergroot</a:t>
            </a:r>
            <a:r>
              <a:rPr lang="en-US" sz="2400" dirty="0"/>
              <a:t> </a:t>
            </a:r>
            <a:r>
              <a:rPr lang="en-US" sz="2400" dirty="0" err="1"/>
              <a:t>compliantie</a:t>
            </a:r>
            <a:endParaRPr lang="en-US" sz="2400" dirty="0"/>
          </a:p>
          <a:p>
            <a:pPr lvl="1"/>
            <a:r>
              <a:rPr lang="en-US" sz="2400" dirty="0" err="1"/>
              <a:t>Beperk</a:t>
            </a:r>
            <a:r>
              <a:rPr lang="en-US" sz="2400" dirty="0"/>
              <a:t> TV </a:t>
            </a:r>
            <a:r>
              <a:rPr lang="en-US" sz="2400" dirty="0" err="1"/>
              <a:t>ventilatie</a:t>
            </a:r>
            <a:r>
              <a:rPr lang="en-US" sz="2400" dirty="0"/>
              <a:t>, </a:t>
            </a:r>
            <a:r>
              <a:rPr lang="en-US" sz="2400" dirty="0" err="1"/>
              <a:t>geen</a:t>
            </a:r>
            <a:r>
              <a:rPr lang="en-US" sz="2400" dirty="0"/>
              <a:t> </a:t>
            </a:r>
            <a:r>
              <a:rPr lang="en-US" sz="2400" dirty="0" err="1"/>
              <a:t>hoge</a:t>
            </a:r>
            <a:r>
              <a:rPr lang="en-US" sz="2400" dirty="0"/>
              <a:t> peep</a:t>
            </a:r>
          </a:p>
          <a:p>
            <a:pPr lvl="1"/>
            <a:r>
              <a:rPr lang="en-US" sz="2400" dirty="0" err="1"/>
              <a:t>Hoge</a:t>
            </a:r>
            <a:r>
              <a:rPr lang="en-US" sz="2400" dirty="0"/>
              <a:t> </a:t>
            </a:r>
            <a:r>
              <a:rPr lang="en-US" sz="2400" dirty="0" err="1"/>
              <a:t>dosis</a:t>
            </a:r>
            <a:r>
              <a:rPr lang="en-US" sz="2400" dirty="0"/>
              <a:t> </a:t>
            </a:r>
            <a:r>
              <a:rPr lang="en-US" sz="2400" dirty="0" err="1"/>
              <a:t>inhalatie</a:t>
            </a:r>
            <a:r>
              <a:rPr lang="en-US" sz="2400" dirty="0"/>
              <a:t> (</a:t>
            </a:r>
            <a:r>
              <a:rPr lang="en-US" sz="2400" dirty="0" err="1"/>
              <a:t>dubbel</a:t>
            </a:r>
            <a:r>
              <a:rPr lang="en-US" sz="2400" dirty="0"/>
              <a:t>) </a:t>
            </a:r>
            <a:r>
              <a:rPr lang="en-US" sz="2400" dirty="0" err="1"/>
              <a:t>zelfde</a:t>
            </a:r>
            <a:r>
              <a:rPr lang="en-US" sz="2400" dirty="0"/>
              <a:t> effect </a:t>
            </a:r>
            <a:r>
              <a:rPr lang="en-US" sz="2400" dirty="0" err="1"/>
              <a:t>als</a:t>
            </a:r>
            <a:r>
              <a:rPr lang="en-US" sz="2400" dirty="0"/>
              <a:t> </a:t>
            </a:r>
            <a:r>
              <a:rPr lang="en-US" sz="2400" dirty="0" err="1"/>
              <a:t>spierontspanners</a:t>
            </a:r>
            <a:endParaRPr lang="en-US" sz="2400" dirty="0"/>
          </a:p>
          <a:p>
            <a:pPr lvl="1"/>
            <a:r>
              <a:rPr lang="en-US" sz="2400" dirty="0" err="1"/>
              <a:t>Laat</a:t>
            </a:r>
            <a:r>
              <a:rPr lang="en-US" sz="2400" dirty="0"/>
              <a:t> pat </a:t>
            </a:r>
            <a:r>
              <a:rPr lang="en-US" sz="2400" dirty="0" err="1"/>
              <a:t>spontaan</a:t>
            </a:r>
            <a:r>
              <a:rPr lang="en-US" sz="2400" dirty="0"/>
              <a:t> </a:t>
            </a:r>
            <a:r>
              <a:rPr lang="en-US" sz="2400" dirty="0" err="1"/>
              <a:t>ademen</a:t>
            </a:r>
            <a:r>
              <a:rPr lang="en-US" sz="2400" dirty="0"/>
              <a:t> </a:t>
            </a:r>
            <a:r>
              <a:rPr lang="en-US" sz="2400" dirty="0" err="1"/>
              <a:t>onder</a:t>
            </a:r>
            <a:r>
              <a:rPr lang="en-US" sz="2400" dirty="0"/>
              <a:t> </a:t>
            </a:r>
            <a:r>
              <a:rPr lang="en-US" sz="2400" dirty="0" err="1"/>
              <a:t>spierrelaxatie</a:t>
            </a:r>
            <a:r>
              <a:rPr lang="en-US" sz="2400" dirty="0"/>
              <a:t> en </a:t>
            </a:r>
            <a:r>
              <a:rPr lang="en-US" sz="2400" dirty="0" err="1"/>
              <a:t>hoge</a:t>
            </a:r>
            <a:r>
              <a:rPr lang="en-US" sz="2400" dirty="0"/>
              <a:t> </a:t>
            </a:r>
            <a:r>
              <a:rPr lang="en-US" sz="2400" dirty="0" err="1"/>
              <a:t>inhalatie</a:t>
            </a:r>
            <a:r>
              <a:rPr lang="en-US" sz="2400" dirty="0"/>
              <a:t> </a:t>
            </a:r>
            <a:r>
              <a:rPr lang="en-US" sz="2400" dirty="0" err="1"/>
              <a:t>conc</a:t>
            </a:r>
            <a:r>
              <a:rPr lang="en-US" sz="2400" dirty="0"/>
              <a:t> met support </a:t>
            </a:r>
            <a:r>
              <a:rPr lang="en-US" sz="2400" dirty="0" err="1"/>
              <a:t>dan</a:t>
            </a:r>
            <a:r>
              <a:rPr lang="en-US" sz="2400" dirty="0"/>
              <a:t> </a:t>
            </a:r>
            <a:r>
              <a:rPr lang="en-US" sz="2400" dirty="0" err="1"/>
              <a:t>perst</a:t>
            </a:r>
            <a:r>
              <a:rPr lang="en-US" sz="2400" dirty="0"/>
              <a:t> </a:t>
            </a:r>
            <a:r>
              <a:rPr lang="en-US" sz="2400" dirty="0" err="1"/>
              <a:t>hij</a:t>
            </a:r>
            <a:r>
              <a:rPr lang="en-US" sz="2400" dirty="0"/>
              <a:t> </a:t>
            </a:r>
            <a:r>
              <a:rPr lang="en-US" sz="2400" dirty="0" err="1"/>
              <a:t>nooit</a:t>
            </a:r>
            <a:r>
              <a:rPr lang="en-US" sz="2400" dirty="0"/>
              <a:t> </a:t>
            </a:r>
            <a:r>
              <a:rPr lang="en-US" sz="2400" dirty="0" err="1"/>
              <a:t>tegen</a:t>
            </a:r>
            <a:r>
              <a:rPr lang="en-US" sz="2400" dirty="0"/>
              <a:t>!</a:t>
            </a:r>
          </a:p>
          <a:p>
            <a:pPr lvl="1"/>
            <a:r>
              <a:rPr lang="en-US" sz="2400" dirty="0" err="1"/>
              <a:t>Maximale</a:t>
            </a:r>
            <a:r>
              <a:rPr lang="en-US" sz="2400" dirty="0"/>
              <a:t> </a:t>
            </a:r>
            <a:r>
              <a:rPr lang="en-US" sz="2400" dirty="0" err="1"/>
              <a:t>curarisatie</a:t>
            </a:r>
            <a:r>
              <a:rPr lang="en-US" sz="2400" dirty="0"/>
              <a:t> met </a:t>
            </a:r>
            <a:r>
              <a:rPr lang="en-US" sz="2400" dirty="0" err="1"/>
              <a:t>continu</a:t>
            </a:r>
            <a:r>
              <a:rPr lang="en-US" sz="2400" dirty="0"/>
              <a:t> </a:t>
            </a:r>
            <a:r>
              <a:rPr lang="en-US" sz="2400" dirty="0" err="1"/>
              <a:t>infuus</a:t>
            </a:r>
            <a:r>
              <a:rPr lang="en-US" sz="2400" dirty="0"/>
              <a:t> tot </a:t>
            </a:r>
            <a:r>
              <a:rPr lang="en-US" sz="2400" dirty="0" err="1"/>
              <a:t>einde</a:t>
            </a:r>
            <a:r>
              <a:rPr lang="en-US" sz="2400" dirty="0"/>
              <a:t> en </a:t>
            </a:r>
            <a:r>
              <a:rPr lang="en-US" sz="2400" dirty="0" err="1"/>
              <a:t>Bridion</a:t>
            </a:r>
            <a:r>
              <a:rPr lang="en-US" sz="2400" dirty="0"/>
              <a:t> </a:t>
            </a:r>
            <a:r>
              <a:rPr lang="en-US" sz="2400" dirty="0" err="1"/>
              <a:t>geven</a:t>
            </a:r>
            <a:r>
              <a:rPr lang="en-US" sz="2400" dirty="0"/>
              <a:t> </a:t>
            </a:r>
            <a:r>
              <a:rPr lang="en-US" sz="2400" dirty="0" err="1"/>
              <a:t>bij</a:t>
            </a:r>
            <a:r>
              <a:rPr lang="en-US" sz="2400" dirty="0"/>
              <a:t> </a:t>
            </a:r>
            <a:r>
              <a:rPr lang="en-US" sz="2400" dirty="0" err="1"/>
              <a:t>kleine</a:t>
            </a:r>
            <a:r>
              <a:rPr lang="en-US" sz="2400" dirty="0"/>
              <a:t> </a:t>
            </a:r>
            <a:r>
              <a:rPr lang="en-US" sz="2400" dirty="0" err="1"/>
              <a:t>buiken</a:t>
            </a:r>
            <a:r>
              <a:rPr lang="en-US" sz="2400" dirty="0"/>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31BEE208-C052-8D4E-B6EF-D8A91CAFE0D4}" type="slidenum">
              <a:rPr lang="nl-NL"/>
              <a:pPr/>
              <a:t>54</a:t>
            </a:fld>
            <a:endParaRPr lang="nl-NL"/>
          </a:p>
        </p:txBody>
      </p:sp>
      <p:sp>
        <p:nvSpPr>
          <p:cNvPr id="513026" name="Rectangle 2"/>
          <p:cNvSpPr>
            <a:spLocks noGrp="1" noChangeArrowheads="1"/>
          </p:cNvSpPr>
          <p:nvPr>
            <p:ph type="title"/>
          </p:nvPr>
        </p:nvSpPr>
        <p:spPr/>
        <p:txBody>
          <a:bodyPr/>
          <a:lstStyle/>
          <a:p>
            <a:r>
              <a:rPr lang="en-US"/>
              <a:t>Gastric Bypass Anesthesie</a:t>
            </a:r>
          </a:p>
        </p:txBody>
      </p:sp>
      <p:sp>
        <p:nvSpPr>
          <p:cNvPr id="513027" name="Rectangle 3"/>
          <p:cNvSpPr>
            <a:spLocks noGrp="1" noChangeArrowheads="1"/>
          </p:cNvSpPr>
          <p:nvPr>
            <p:ph type="body" idx="1"/>
          </p:nvPr>
        </p:nvSpPr>
        <p:spPr>
          <a:xfrm>
            <a:off x="1258888" y="1268413"/>
            <a:ext cx="7885112" cy="5589587"/>
          </a:xfrm>
        </p:spPr>
        <p:txBody>
          <a:bodyPr/>
          <a:lstStyle/>
          <a:p>
            <a:pPr>
              <a:lnSpc>
                <a:spcPct val="90000"/>
              </a:lnSpc>
            </a:pPr>
            <a:r>
              <a:rPr lang="en-US"/>
              <a:t>Inductie</a:t>
            </a:r>
          </a:p>
          <a:p>
            <a:pPr lvl="1">
              <a:lnSpc>
                <a:spcPct val="90000"/>
              </a:lnSpc>
            </a:pPr>
            <a:r>
              <a:rPr lang="en-US"/>
              <a:t>DHB 1,25 mg</a:t>
            </a:r>
          </a:p>
          <a:p>
            <a:pPr lvl="1">
              <a:lnSpc>
                <a:spcPct val="90000"/>
              </a:lnSpc>
            </a:pPr>
            <a:r>
              <a:rPr lang="en-US"/>
              <a:t>Sufentanil 25 ug</a:t>
            </a:r>
          </a:p>
          <a:p>
            <a:pPr lvl="1">
              <a:lnSpc>
                <a:spcPct val="90000"/>
              </a:lnSpc>
            </a:pPr>
            <a:r>
              <a:rPr lang="en-US"/>
              <a:t>Propofol 200 tot 300 mg</a:t>
            </a:r>
          </a:p>
          <a:p>
            <a:pPr lvl="1">
              <a:lnSpc>
                <a:spcPct val="90000"/>
              </a:lnSpc>
            </a:pPr>
            <a:r>
              <a:rPr lang="en-US"/>
              <a:t>Esmeron 50 mg</a:t>
            </a:r>
          </a:p>
          <a:p>
            <a:pPr>
              <a:lnSpc>
                <a:spcPct val="90000"/>
              </a:lnSpc>
            </a:pPr>
            <a:r>
              <a:rPr lang="en-US"/>
              <a:t>Onderhoud</a:t>
            </a:r>
          </a:p>
          <a:p>
            <a:pPr lvl="1">
              <a:lnSpc>
                <a:spcPct val="90000"/>
              </a:lnSpc>
            </a:pPr>
            <a:r>
              <a:rPr lang="en-US"/>
              <a:t>Remifentanil 5/50 3ml/h tot 20 ml/h</a:t>
            </a:r>
          </a:p>
          <a:p>
            <a:pPr lvl="1">
              <a:lnSpc>
                <a:spcPct val="90000"/>
              </a:lnSpc>
            </a:pPr>
            <a:r>
              <a:rPr lang="en-US"/>
              <a:t>Esmeron infuus 3 ml/h tot 6 ml/h</a:t>
            </a:r>
          </a:p>
          <a:p>
            <a:pPr lvl="1">
              <a:lnSpc>
                <a:spcPct val="90000"/>
              </a:lnSpc>
            </a:pPr>
            <a:r>
              <a:rPr lang="en-US"/>
              <a:t>Inhalatie 1 mac Sevo of Desfl</a:t>
            </a:r>
          </a:p>
          <a:p>
            <a:pPr lvl="1">
              <a:lnSpc>
                <a:spcPct val="90000"/>
              </a:lnSpc>
            </a:pPr>
            <a:r>
              <a:rPr lang="en-US"/>
              <a:t>N20 is mogelijk ( maagsonde)</a:t>
            </a:r>
          </a:p>
          <a:p>
            <a:pPr lvl="1">
              <a:lnSpc>
                <a:spcPct val="90000"/>
              </a:lnSpc>
            </a:pPr>
            <a:r>
              <a:rPr lang="en-US"/>
              <a:t>Perfusalgan 2 gr daarna 1 gr alle 4u</a:t>
            </a:r>
          </a:p>
          <a:p>
            <a:pPr>
              <a:lnSpc>
                <a:spcPct val="90000"/>
              </a:lnSpc>
            </a:pPr>
            <a:endParaRPr lang="en-US"/>
          </a:p>
        </p:txBody>
      </p:sp>
      <p:sp>
        <p:nvSpPr>
          <p:cNvPr id="7" name="TextBox 6"/>
          <p:cNvSpPr txBox="1"/>
          <p:nvPr/>
        </p:nvSpPr>
        <p:spPr>
          <a:xfrm rot="19366604">
            <a:off x="248227" y="3456246"/>
            <a:ext cx="8642260" cy="707886"/>
          </a:xfrm>
          <a:prstGeom prst="rect">
            <a:avLst/>
          </a:prstGeom>
          <a:solidFill>
            <a:srgbClr val="548CAC">
              <a:alpha val="38000"/>
            </a:srgbClr>
          </a:solidFill>
        </p:spPr>
        <p:txBody>
          <a:bodyPr wrap="none" rtlCol="0">
            <a:spAutoFit/>
          </a:bodyPr>
          <a:lstStyle/>
          <a:p>
            <a:r>
              <a:rPr lang="en-US" sz="4000" dirty="0" smtClean="0">
                <a:solidFill>
                  <a:srgbClr val="FF0000"/>
                </a:solidFill>
              </a:rPr>
              <a:t>See </a:t>
            </a:r>
            <a:r>
              <a:rPr lang="en-US" sz="4000" dirty="0" err="1" smtClean="0">
                <a:solidFill>
                  <a:srgbClr val="FF0000"/>
                </a:solidFill>
              </a:rPr>
              <a:t>www.publicationslist.com/jan.mulier</a:t>
            </a:r>
            <a:endParaRPr lang="en-US" sz="4000"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9001B654-7B95-B043-B414-F033F5203F90}" type="slidenum">
              <a:rPr lang="nl-NL"/>
              <a:pPr/>
              <a:t>55</a:t>
            </a:fld>
            <a:endParaRPr lang="nl-NL"/>
          </a:p>
        </p:txBody>
      </p:sp>
      <p:sp>
        <p:nvSpPr>
          <p:cNvPr id="440322" name="Rectangle 2"/>
          <p:cNvSpPr>
            <a:spLocks noGrp="1" noChangeArrowheads="1"/>
          </p:cNvSpPr>
          <p:nvPr>
            <p:ph type="title"/>
          </p:nvPr>
        </p:nvSpPr>
        <p:spPr/>
        <p:txBody>
          <a:bodyPr/>
          <a:lstStyle/>
          <a:p>
            <a:r>
              <a:rPr lang="en-US" sz="4000"/>
              <a:t>ERAS 1 </a:t>
            </a:r>
            <a:r>
              <a:rPr lang="en-US" sz="3200"/>
              <a:t>(early recovery after surgery)</a:t>
            </a:r>
          </a:p>
        </p:txBody>
      </p:sp>
      <p:sp>
        <p:nvSpPr>
          <p:cNvPr id="440323" name="Rectangle 3"/>
          <p:cNvSpPr>
            <a:spLocks noGrp="1" noChangeArrowheads="1"/>
          </p:cNvSpPr>
          <p:nvPr>
            <p:ph type="body" idx="1"/>
          </p:nvPr>
        </p:nvSpPr>
        <p:spPr/>
        <p:txBody>
          <a:bodyPr/>
          <a:lstStyle/>
          <a:p>
            <a:pPr>
              <a:lnSpc>
                <a:spcPct val="90000"/>
              </a:lnSpc>
            </a:pPr>
            <a:r>
              <a:rPr lang="en-US"/>
              <a:t>Halfweg operatie</a:t>
            </a:r>
          </a:p>
          <a:p>
            <a:pPr lvl="1">
              <a:lnSpc>
                <a:spcPct val="90000"/>
              </a:lnSpc>
            </a:pPr>
            <a:r>
              <a:rPr lang="en-US"/>
              <a:t>Grote buik stop esmeron infuus, </a:t>
            </a:r>
          </a:p>
          <a:p>
            <a:pPr lvl="1">
              <a:lnSpc>
                <a:spcPct val="90000"/>
              </a:lnSpc>
            </a:pPr>
            <a:r>
              <a:rPr lang="en-US"/>
              <a:t>Kleine buik houd esmeron infuus aan tot einde laparascopie</a:t>
            </a:r>
          </a:p>
          <a:p>
            <a:pPr>
              <a:lnSpc>
                <a:spcPct val="90000"/>
              </a:lnSpc>
            </a:pPr>
            <a:r>
              <a:rPr lang="en-US"/>
              <a:t>Laatste stapler</a:t>
            </a:r>
          </a:p>
          <a:p>
            <a:pPr lvl="1">
              <a:lnSpc>
                <a:spcPct val="90000"/>
              </a:lnSpc>
            </a:pPr>
            <a:r>
              <a:rPr lang="en-US"/>
              <a:t>Verminder/stop remifentanyl infuus </a:t>
            </a:r>
          </a:p>
          <a:p>
            <a:pPr lvl="1">
              <a:lnSpc>
                <a:spcPct val="90000"/>
              </a:lnSpc>
            </a:pPr>
            <a:r>
              <a:rPr lang="en-US"/>
              <a:t>Start pressure support ventilatie</a:t>
            </a:r>
          </a:p>
          <a:p>
            <a:pPr lvl="2">
              <a:lnSpc>
                <a:spcPct val="90000"/>
              </a:lnSpc>
            </a:pPr>
            <a:r>
              <a:rPr lang="en-US"/>
              <a:t>Hypercapnic PSV increases CO and BP</a:t>
            </a:r>
          </a:p>
          <a:p>
            <a:pPr>
              <a:lnSpc>
                <a:spcPct val="90000"/>
              </a:lnSpc>
            </a:pPr>
            <a:r>
              <a:rPr lang="en-US"/>
              <a:t>Houd inhalatie conc hoog bij kleine buiken tot einde pneumoperitoneum.</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smtClean="0"/>
              <a:t>JPM  9 9 2010  Anesthesie voor bariatrische heelk</a:t>
            </a:r>
            <a:endParaRPr lang="nl-NL"/>
          </a:p>
        </p:txBody>
      </p:sp>
      <p:sp>
        <p:nvSpPr>
          <p:cNvPr id="8" name="Slide Number Placeholder 6"/>
          <p:cNvSpPr>
            <a:spLocks noGrp="1"/>
          </p:cNvSpPr>
          <p:nvPr>
            <p:ph type="sldNum" sz="quarter" idx="12"/>
          </p:nvPr>
        </p:nvSpPr>
        <p:spPr/>
        <p:txBody>
          <a:bodyPr/>
          <a:lstStyle/>
          <a:p>
            <a:fld id="{8037F615-EC4D-1644-B932-1463491895C2}" type="slidenum">
              <a:rPr lang="nl-NL"/>
              <a:pPr/>
              <a:t>56</a:t>
            </a:fld>
            <a:endParaRPr lang="nl-NL"/>
          </a:p>
        </p:txBody>
      </p:sp>
      <p:sp>
        <p:nvSpPr>
          <p:cNvPr id="459778" name="Rectangle 2"/>
          <p:cNvSpPr>
            <a:spLocks noGrp="1" noChangeArrowheads="1"/>
          </p:cNvSpPr>
          <p:nvPr>
            <p:ph type="title"/>
          </p:nvPr>
        </p:nvSpPr>
        <p:spPr/>
        <p:txBody>
          <a:bodyPr/>
          <a:lstStyle/>
          <a:p>
            <a:r>
              <a:rPr lang="en-US" sz="4000"/>
              <a:t>PSV voorkomt tegenademen bij onvoldoende relaxatie</a:t>
            </a:r>
          </a:p>
        </p:txBody>
      </p:sp>
      <p:sp>
        <p:nvSpPr>
          <p:cNvPr id="459779" name="Rectangle 3"/>
          <p:cNvSpPr>
            <a:spLocks noGrp="1" noChangeArrowheads="1"/>
          </p:cNvSpPr>
          <p:nvPr>
            <p:ph type="body" sz="half" idx="1"/>
          </p:nvPr>
        </p:nvSpPr>
        <p:spPr>
          <a:xfrm>
            <a:off x="611188" y="1700213"/>
            <a:ext cx="3008312" cy="4724400"/>
          </a:xfrm>
        </p:spPr>
        <p:txBody>
          <a:bodyPr/>
          <a:lstStyle/>
          <a:p>
            <a:r>
              <a:rPr lang="en-US" sz="2800"/>
              <a:t>PSV is not a valsalva effect: IAV is not changing.</a:t>
            </a:r>
          </a:p>
          <a:p>
            <a:r>
              <a:rPr lang="en-US" sz="2800"/>
              <a:t>PSV is possible during deep muscle relaxation.</a:t>
            </a:r>
          </a:p>
          <a:p>
            <a:pPr lvl="1"/>
            <a:endParaRPr lang="en-US" sz="2000"/>
          </a:p>
        </p:txBody>
      </p:sp>
      <p:graphicFrame>
        <p:nvGraphicFramePr>
          <p:cNvPr id="459780" name="Object 4"/>
          <p:cNvGraphicFramePr>
            <a:graphicFrameLocks noChangeAspect="1"/>
          </p:cNvGraphicFramePr>
          <p:nvPr>
            <p:ph sz="half" idx="2"/>
          </p:nvPr>
        </p:nvGraphicFramePr>
        <p:xfrm>
          <a:off x="3995738" y="1844675"/>
          <a:ext cx="5148262" cy="3249613"/>
        </p:xfrm>
        <a:graphic>
          <a:graphicData uri="http://schemas.openxmlformats.org/presentationml/2006/ole">
            <p:oleObj spid="_x0000_s459780" name="Grafiek" r:id="rId3" imgW="5435600" imgH="3429000" progId="Excel.Sheet.8">
              <p:embed/>
            </p:oleObj>
          </a:graphicData>
        </a:graphic>
      </p:graphicFrame>
      <p:sp>
        <p:nvSpPr>
          <p:cNvPr id="459781" name="Text Box 5"/>
          <p:cNvSpPr txBox="1">
            <a:spLocks noChangeArrowheads="1"/>
          </p:cNvSpPr>
          <p:nvPr/>
        </p:nvSpPr>
        <p:spPr bwMode="auto">
          <a:xfrm>
            <a:off x="3625850" y="5181600"/>
            <a:ext cx="5518150" cy="825500"/>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kumimoji="1" lang="en-US" sz="1600">
                <a:effectLst>
                  <a:outerShdw blurRad="38100" dist="38100" dir="2700000" algn="tl">
                    <a:srgbClr val="DDDDDD"/>
                  </a:outerShdw>
                </a:effectLst>
              </a:rPr>
              <a:t>PROFOUND MUSCLE RELAXATION DOES NOT DISTURB </a:t>
            </a:r>
          </a:p>
          <a:p>
            <a:r>
              <a:rPr kumimoji="1" lang="en-US" sz="1600">
                <a:effectLst>
                  <a:outerShdw blurRad="38100" dist="38100" dir="2700000" algn="tl">
                    <a:srgbClr val="DDDDDD"/>
                  </a:outerShdw>
                </a:effectLst>
              </a:rPr>
              <a:t>PRESSURE SUPPORT VENTILATION. </a:t>
            </a:r>
          </a:p>
          <a:p>
            <a:r>
              <a:rPr kumimoji="1" lang="en-US" sz="1600">
                <a:effectLst>
                  <a:outerShdw blurRad="38100" dist="38100" dir="2700000" algn="tl">
                    <a:srgbClr val="DDDDDD"/>
                  </a:outerShdw>
                </a:effectLst>
              </a:rPr>
              <a:t>Mulier J, Blacoe D   PGA 2009</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7" name="Slide Number Placeholder 5"/>
          <p:cNvSpPr>
            <a:spLocks noGrp="1"/>
          </p:cNvSpPr>
          <p:nvPr>
            <p:ph type="sldNum" sz="quarter" idx="12"/>
          </p:nvPr>
        </p:nvSpPr>
        <p:spPr/>
        <p:txBody>
          <a:bodyPr/>
          <a:lstStyle/>
          <a:p>
            <a:fld id="{3C9E1388-C462-4E45-86D7-335385C47B2C}" type="slidenum">
              <a:rPr lang="nl-NL"/>
              <a:pPr/>
              <a:t>57</a:t>
            </a:fld>
            <a:endParaRPr lang="nl-NL"/>
          </a:p>
        </p:txBody>
      </p:sp>
      <p:sp>
        <p:nvSpPr>
          <p:cNvPr id="442370" name="Rectangle 2"/>
          <p:cNvSpPr>
            <a:spLocks noGrp="1" noChangeArrowheads="1"/>
          </p:cNvSpPr>
          <p:nvPr>
            <p:ph type="title"/>
          </p:nvPr>
        </p:nvSpPr>
        <p:spPr/>
        <p:txBody>
          <a:bodyPr/>
          <a:lstStyle/>
          <a:p>
            <a:r>
              <a:rPr lang="en-US"/>
              <a:t>ERAS 2</a:t>
            </a:r>
          </a:p>
        </p:txBody>
      </p:sp>
      <p:sp>
        <p:nvSpPr>
          <p:cNvPr id="442371" name="Rectangle 3"/>
          <p:cNvSpPr>
            <a:spLocks noGrp="1" noChangeArrowheads="1"/>
          </p:cNvSpPr>
          <p:nvPr>
            <p:ph type="body" idx="1"/>
          </p:nvPr>
        </p:nvSpPr>
        <p:spPr>
          <a:xfrm>
            <a:off x="1219200" y="1341438"/>
            <a:ext cx="7924800" cy="5516562"/>
          </a:xfrm>
        </p:spPr>
        <p:txBody>
          <a:bodyPr/>
          <a:lstStyle/>
          <a:p>
            <a:r>
              <a:rPr lang="en-US" sz="2800" dirty="0" err="1"/>
              <a:t>Lektest</a:t>
            </a:r>
            <a:endParaRPr lang="en-US" sz="2800" dirty="0"/>
          </a:p>
          <a:p>
            <a:pPr lvl="1"/>
            <a:r>
              <a:rPr lang="en-US" sz="2400" dirty="0" err="1"/>
              <a:t>Hoog</a:t>
            </a:r>
            <a:r>
              <a:rPr lang="en-US" sz="2400" dirty="0"/>
              <a:t> volume load</a:t>
            </a:r>
          </a:p>
          <a:p>
            <a:pPr lvl="1"/>
            <a:r>
              <a:rPr lang="en-US" sz="2400" dirty="0"/>
              <a:t>SAP &gt; 140 mmHg</a:t>
            </a:r>
          </a:p>
          <a:p>
            <a:pPr lvl="2"/>
            <a:r>
              <a:rPr lang="en-US" sz="2000" dirty="0"/>
              <a:t>Et CO2 tot 60; PSV </a:t>
            </a:r>
            <a:r>
              <a:rPr lang="en-US" sz="2000" dirty="0" err="1"/>
              <a:t>geef</a:t>
            </a:r>
            <a:r>
              <a:rPr lang="en-US" sz="2000" dirty="0"/>
              <a:t> extra </a:t>
            </a:r>
            <a:r>
              <a:rPr lang="en-US" sz="2000" dirty="0" err="1"/>
              <a:t>suf</a:t>
            </a:r>
            <a:r>
              <a:rPr lang="en-US" sz="2000" dirty="0"/>
              <a:t> </a:t>
            </a:r>
            <a:r>
              <a:rPr lang="en-US" sz="2000" dirty="0" err="1"/>
              <a:t>zo</a:t>
            </a:r>
            <a:r>
              <a:rPr lang="en-US" sz="2000" dirty="0"/>
              <a:t> </a:t>
            </a:r>
            <a:r>
              <a:rPr lang="en-US" sz="2000" dirty="0" err="1"/>
              <a:t>tachypnoe</a:t>
            </a:r>
            <a:endParaRPr lang="en-US" sz="2000" dirty="0"/>
          </a:p>
          <a:p>
            <a:pPr lvl="2"/>
            <a:r>
              <a:rPr lang="en-US" sz="2000" dirty="0"/>
              <a:t>Ephedrine/</a:t>
            </a:r>
            <a:r>
              <a:rPr lang="en-US" sz="2000" dirty="0" err="1"/>
              <a:t>phenylephrine</a:t>
            </a:r>
            <a:r>
              <a:rPr lang="en-US" sz="2000" dirty="0"/>
              <a:t> bolus</a:t>
            </a:r>
          </a:p>
          <a:p>
            <a:pPr lvl="1"/>
            <a:r>
              <a:rPr lang="en-US" sz="2400" dirty="0" err="1"/>
              <a:t>Doseer</a:t>
            </a:r>
            <a:r>
              <a:rPr lang="en-US" sz="2400" dirty="0"/>
              <a:t> </a:t>
            </a:r>
            <a:r>
              <a:rPr lang="en-US" sz="2400" dirty="0" err="1"/>
              <a:t>sufenta</a:t>
            </a:r>
            <a:r>
              <a:rPr lang="en-US" sz="2400" dirty="0"/>
              <a:t> </a:t>
            </a:r>
            <a:r>
              <a:rPr lang="en-US" sz="2400" dirty="0" err="1"/>
              <a:t>bij</a:t>
            </a:r>
            <a:r>
              <a:rPr lang="en-US" sz="2400" dirty="0"/>
              <a:t> tot RR &lt; 16</a:t>
            </a:r>
          </a:p>
          <a:p>
            <a:r>
              <a:rPr lang="en-US" sz="2800" dirty="0" err="1"/>
              <a:t>Laatste</a:t>
            </a:r>
            <a:r>
              <a:rPr lang="en-US" sz="2800" dirty="0"/>
              <a:t> </a:t>
            </a:r>
            <a:r>
              <a:rPr lang="en-US" sz="2800" dirty="0" err="1" smtClean="0"/>
              <a:t>chirurgische</a:t>
            </a:r>
            <a:r>
              <a:rPr lang="en-US" sz="2800" dirty="0" smtClean="0"/>
              <a:t> </a:t>
            </a:r>
            <a:r>
              <a:rPr lang="en-US" sz="2800" dirty="0" err="1"/>
              <a:t>steek</a:t>
            </a:r>
            <a:endParaRPr lang="en-US" sz="2800" dirty="0"/>
          </a:p>
          <a:p>
            <a:pPr lvl="1"/>
            <a:r>
              <a:rPr lang="en-US" sz="2400" dirty="0" err="1"/>
              <a:t>Verminder</a:t>
            </a:r>
            <a:r>
              <a:rPr lang="en-US" sz="2400" dirty="0"/>
              <a:t> </a:t>
            </a:r>
            <a:r>
              <a:rPr lang="en-US" sz="2400" dirty="0" err="1"/>
              <a:t>verder</a:t>
            </a:r>
            <a:r>
              <a:rPr lang="en-US" sz="2400" dirty="0"/>
              <a:t> PS, </a:t>
            </a:r>
            <a:r>
              <a:rPr lang="en-US" sz="2400" dirty="0" err="1"/>
              <a:t>behoud</a:t>
            </a:r>
            <a:r>
              <a:rPr lang="en-US" sz="2400" dirty="0"/>
              <a:t> peep</a:t>
            </a:r>
          </a:p>
          <a:p>
            <a:pPr lvl="1"/>
            <a:r>
              <a:rPr lang="en-US" sz="2400" dirty="0"/>
              <a:t>Stop </a:t>
            </a:r>
            <a:r>
              <a:rPr lang="en-US" sz="2400" dirty="0" err="1"/>
              <a:t>inhalatie</a:t>
            </a:r>
            <a:endParaRPr lang="en-US" sz="2400" dirty="0"/>
          </a:p>
          <a:p>
            <a:pPr lvl="1"/>
            <a:r>
              <a:rPr lang="en-US" sz="2400" dirty="0"/>
              <a:t>TOF 4/4  &lt;50% </a:t>
            </a:r>
            <a:r>
              <a:rPr lang="en-US" sz="2400" dirty="0" err="1"/>
              <a:t>neostigmine</a:t>
            </a:r>
            <a:endParaRPr lang="en-US" sz="2400" dirty="0"/>
          </a:p>
          <a:p>
            <a:pPr lvl="1"/>
            <a:r>
              <a:rPr lang="en-US" sz="2400" dirty="0"/>
              <a:t>TOF &lt; 2/4	</a:t>
            </a:r>
            <a:r>
              <a:rPr lang="en-US" sz="2400" dirty="0" err="1"/>
              <a:t>bridion</a:t>
            </a:r>
            <a:r>
              <a:rPr lang="en-US" sz="2400" dirty="0"/>
              <a:t> </a:t>
            </a:r>
            <a:r>
              <a:rPr lang="en-US" sz="2400" dirty="0" err="1"/>
              <a:t>dosis</a:t>
            </a:r>
            <a:r>
              <a:rPr lang="en-US" sz="2400" dirty="0"/>
              <a:t> </a:t>
            </a:r>
            <a:r>
              <a:rPr lang="en-US" sz="2400" dirty="0" err="1"/>
              <a:t>volgens</a:t>
            </a:r>
            <a:r>
              <a:rPr lang="en-US" sz="2400" dirty="0"/>
              <a:t> TOF en IBW</a:t>
            </a:r>
          </a:p>
          <a:p>
            <a:pPr lvl="2"/>
            <a:r>
              <a:rPr lang="en-US" sz="2000" dirty="0" err="1"/>
              <a:t>Geef</a:t>
            </a:r>
            <a:r>
              <a:rPr lang="en-US" sz="2000" dirty="0"/>
              <a:t> </a:t>
            </a:r>
            <a:r>
              <a:rPr lang="en-US" sz="2000" dirty="0" err="1"/>
              <a:t>bridion</a:t>
            </a:r>
            <a:r>
              <a:rPr lang="en-US" sz="2000" dirty="0"/>
              <a:t> </a:t>
            </a:r>
            <a:r>
              <a:rPr lang="en-US" sz="2000" dirty="0" err="1"/>
              <a:t>nadat</a:t>
            </a:r>
            <a:r>
              <a:rPr lang="en-US" sz="2000" dirty="0"/>
              <a:t> patient op </a:t>
            </a:r>
            <a:r>
              <a:rPr lang="en-US" sz="2000" dirty="0" err="1"/>
              <a:t>tafel</a:t>
            </a:r>
            <a:r>
              <a:rPr lang="en-US" sz="2000" dirty="0"/>
              <a:t> </a:t>
            </a:r>
            <a:r>
              <a:rPr lang="en-US" sz="2000" dirty="0" err="1"/>
              <a:t>vastgebonden</a:t>
            </a:r>
            <a:r>
              <a:rPr lang="en-US" sz="2000" dirty="0"/>
              <a:t> is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36" name="Slide Number Placeholder 5"/>
          <p:cNvSpPr>
            <a:spLocks noGrp="1"/>
          </p:cNvSpPr>
          <p:nvPr>
            <p:ph type="sldNum" sz="quarter" idx="12"/>
          </p:nvPr>
        </p:nvSpPr>
        <p:spPr/>
        <p:txBody>
          <a:bodyPr/>
          <a:lstStyle/>
          <a:p>
            <a:fld id="{6BCA1080-B152-C349-9FB3-69BED901C445}" type="slidenum">
              <a:rPr lang="nl-NL"/>
              <a:pPr/>
              <a:t>58</a:t>
            </a:fld>
            <a:endParaRPr lang="nl-NL"/>
          </a:p>
        </p:txBody>
      </p:sp>
      <p:sp>
        <p:nvSpPr>
          <p:cNvPr id="351234" name="Rectangle 2"/>
          <p:cNvSpPr>
            <a:spLocks noGrp="1" noChangeArrowheads="1"/>
          </p:cNvSpPr>
          <p:nvPr>
            <p:ph type="title"/>
          </p:nvPr>
        </p:nvSpPr>
        <p:spPr/>
        <p:txBody>
          <a:bodyPr/>
          <a:lstStyle/>
          <a:p>
            <a:r>
              <a:rPr lang="en-US" dirty="0" err="1">
                <a:solidFill>
                  <a:srgbClr val="001933"/>
                </a:solidFill>
              </a:rPr>
              <a:t>Hypercapnic</a:t>
            </a:r>
            <a:r>
              <a:rPr lang="en-US" dirty="0">
                <a:solidFill>
                  <a:srgbClr val="001933"/>
                </a:solidFill>
              </a:rPr>
              <a:t> pressure support: easier SAP rise</a:t>
            </a:r>
          </a:p>
        </p:txBody>
      </p:sp>
      <p:graphicFrame>
        <p:nvGraphicFramePr>
          <p:cNvPr id="351266" name="Group 34"/>
          <p:cNvGraphicFramePr>
            <a:graphicFrameLocks noGrp="1"/>
          </p:cNvGraphicFramePr>
          <p:nvPr>
            <p:ph idx="1"/>
          </p:nvPr>
        </p:nvGraphicFramePr>
        <p:xfrm>
          <a:off x="1219200" y="1676400"/>
          <a:ext cx="5657850" cy="4160839"/>
        </p:xfrm>
        <a:graphic>
          <a:graphicData uri="http://schemas.openxmlformats.org/drawingml/2006/table">
            <a:tbl>
              <a:tblPr/>
              <a:tblGrid>
                <a:gridCol w="1884363"/>
                <a:gridCol w="1889125"/>
                <a:gridCol w="1884362"/>
              </a:tblGrid>
              <a:tr h="603250">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Table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Normocapnic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Hypercapnic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57238">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SAP mmHg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143 +/- 25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148 +/- 13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30263">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Et P CO2 mmHg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39 +/- 7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53 * +/-6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19125">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CO L/min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6,2 +/- 1,8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14,3 * +/- 2,9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30263">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Min Vol L:min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9 +/- 1,3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7,6  *+/- 1,2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20700">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Ephedrine mg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11 +/- 7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57263" rtl="0" eaLnBrk="0" fontAlgn="base" latinLnBrk="0" hangingPunct="0">
                        <a:lnSpc>
                          <a:spcPct val="100000"/>
                        </a:lnSpc>
                        <a:spcBef>
                          <a:spcPct val="20000"/>
                        </a:spcBef>
                        <a:spcAft>
                          <a:spcPct val="0"/>
                        </a:spcAft>
                        <a:buClr>
                          <a:schemeClr val="accent1"/>
                        </a:buClr>
                        <a:buSzPct val="75000"/>
                        <a:buFont typeface="Wingdings" charset="2"/>
                        <a:buNone/>
                        <a:tabLst/>
                      </a:pPr>
                      <a:r>
                        <a:rPr kumimoji="1" lang="en-US" sz="1600" b="0" i="0" u="none" strike="noStrike" cap="none" normalizeH="0" baseline="0">
                          <a:ln>
                            <a:noFill/>
                          </a:ln>
                          <a:solidFill>
                            <a:schemeClr val="bg2"/>
                          </a:solidFill>
                          <a:effectLst>
                            <a:outerShdw blurRad="38100" dist="38100" dir="2700000" algn="tl">
                              <a:srgbClr val="DDDDDD"/>
                            </a:outerShdw>
                          </a:effectLst>
                          <a:latin typeface="Times New Roman" charset="0"/>
                        </a:rPr>
                        <a:t>3 * +/- 3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351265" name="Text Box 33"/>
          <p:cNvSpPr txBox="1">
            <a:spLocks noChangeArrowheads="1"/>
          </p:cNvSpPr>
          <p:nvPr/>
        </p:nvSpPr>
        <p:spPr bwMode="auto">
          <a:xfrm>
            <a:off x="376238" y="5753100"/>
            <a:ext cx="8767762" cy="457200"/>
          </a:xfrm>
          <a:prstGeom prst="rect">
            <a:avLst/>
          </a:prstGeom>
          <a:noFill/>
          <a:ln w="9525">
            <a:noFill/>
            <a:miter lim="800000"/>
            <a:headEnd/>
            <a:tailEnd/>
          </a:ln>
          <a:effectLst/>
        </p:spPr>
        <p:txBody>
          <a:bodyPr>
            <a:prstTxWarp prst="textNoShape">
              <a:avLst/>
            </a:prstTxWarp>
            <a:spAutoFit/>
          </a:bodyPr>
          <a:lstStyle/>
          <a:p>
            <a:pPr algn="l" eaLnBrk="1" hangingPunct="1"/>
            <a:r>
              <a:rPr lang="en-GB" sz="1200">
                <a:solidFill>
                  <a:schemeClr val="bg2"/>
                </a:solidFill>
                <a:latin typeface="Arial" charset="0"/>
              </a:rPr>
              <a:t>J P Mulier (2008) Hypercapnic support ventilation </a:t>
            </a:r>
            <a:r>
              <a:rPr lang="en-US" sz="1200">
                <a:solidFill>
                  <a:schemeClr val="bg2"/>
                </a:solidFill>
                <a:latin typeface="Arial" charset="0"/>
              </a:rPr>
              <a:t>during laparoscopic gastric bypass increases the cardiac output. Anesthesiology 2008 A174</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60472F13-54FA-1F42-A1D9-9B7E8E074242}" type="slidenum">
              <a:rPr lang="nl-NL"/>
              <a:pPr/>
              <a:t>59</a:t>
            </a:fld>
            <a:endParaRPr lang="nl-NL"/>
          </a:p>
        </p:txBody>
      </p:sp>
      <p:sp>
        <p:nvSpPr>
          <p:cNvPr id="352258" name="Rectangle 2"/>
          <p:cNvSpPr>
            <a:spLocks noGrp="1" noChangeArrowheads="1"/>
          </p:cNvSpPr>
          <p:nvPr>
            <p:ph type="title"/>
          </p:nvPr>
        </p:nvSpPr>
        <p:spPr/>
        <p:txBody>
          <a:bodyPr/>
          <a:lstStyle/>
          <a:p>
            <a:r>
              <a:rPr lang="en-US" sz="4000" dirty="0" err="1">
                <a:solidFill>
                  <a:schemeClr val="tx1">
                    <a:lumMod val="50000"/>
                  </a:schemeClr>
                </a:solidFill>
              </a:rPr>
              <a:t>Hypercapnic</a:t>
            </a:r>
            <a:r>
              <a:rPr lang="en-US" sz="4000" dirty="0">
                <a:solidFill>
                  <a:schemeClr val="tx1">
                    <a:lumMod val="50000"/>
                  </a:schemeClr>
                </a:solidFill>
              </a:rPr>
              <a:t> pressure support ventilation</a:t>
            </a:r>
          </a:p>
        </p:txBody>
      </p:sp>
      <p:sp>
        <p:nvSpPr>
          <p:cNvPr id="352259" name="Rectangle 3"/>
          <p:cNvSpPr>
            <a:spLocks noGrp="1" noChangeArrowheads="1"/>
          </p:cNvSpPr>
          <p:nvPr>
            <p:ph type="body" idx="1"/>
          </p:nvPr>
        </p:nvSpPr>
        <p:spPr>
          <a:xfrm>
            <a:off x="1219200" y="1676400"/>
            <a:ext cx="7924800" cy="5181600"/>
          </a:xfrm>
        </p:spPr>
        <p:txBody>
          <a:bodyPr/>
          <a:lstStyle/>
          <a:p>
            <a:pPr>
              <a:lnSpc>
                <a:spcPct val="80000"/>
              </a:lnSpc>
            </a:pPr>
            <a:r>
              <a:rPr lang="en-US" sz="2800">
                <a:solidFill>
                  <a:schemeClr val="bg2"/>
                </a:solidFill>
              </a:rPr>
              <a:t>Increases cardiac output</a:t>
            </a:r>
          </a:p>
          <a:p>
            <a:pPr lvl="1">
              <a:lnSpc>
                <a:spcPct val="80000"/>
              </a:lnSpc>
            </a:pPr>
            <a:r>
              <a:rPr lang="en-US" sz="2400">
                <a:solidFill>
                  <a:schemeClr val="bg2"/>
                </a:solidFill>
              </a:rPr>
              <a:t>Less wound infections</a:t>
            </a:r>
          </a:p>
          <a:p>
            <a:pPr>
              <a:lnSpc>
                <a:spcPct val="80000"/>
              </a:lnSpc>
            </a:pPr>
            <a:r>
              <a:rPr lang="en-US" sz="2800">
                <a:solidFill>
                  <a:schemeClr val="bg2"/>
                </a:solidFill>
              </a:rPr>
              <a:t>Lowers airway pressures</a:t>
            </a:r>
          </a:p>
          <a:p>
            <a:pPr>
              <a:lnSpc>
                <a:spcPct val="80000"/>
              </a:lnSpc>
            </a:pPr>
            <a:r>
              <a:rPr lang="en-US" sz="2800">
                <a:solidFill>
                  <a:schemeClr val="bg2"/>
                </a:solidFill>
              </a:rPr>
              <a:t>Resp freq: morfine if too low stop PSV</a:t>
            </a:r>
          </a:p>
          <a:p>
            <a:pPr>
              <a:lnSpc>
                <a:spcPct val="80000"/>
              </a:lnSpc>
            </a:pPr>
            <a:r>
              <a:rPr lang="en-US" sz="2800">
                <a:solidFill>
                  <a:schemeClr val="bg2"/>
                </a:solidFill>
              </a:rPr>
              <a:t>TV: curarisation corrected by support level</a:t>
            </a:r>
          </a:p>
          <a:p>
            <a:pPr>
              <a:lnSpc>
                <a:spcPct val="80000"/>
              </a:lnSpc>
            </a:pPr>
            <a:r>
              <a:rPr lang="en-US" sz="2800">
                <a:solidFill>
                  <a:schemeClr val="bg2"/>
                </a:solidFill>
              </a:rPr>
              <a:t>Improves saturation per op if low</a:t>
            </a:r>
          </a:p>
          <a:p>
            <a:pPr>
              <a:lnSpc>
                <a:spcPct val="80000"/>
              </a:lnSpc>
            </a:pPr>
            <a:r>
              <a:rPr lang="en-US" sz="2800">
                <a:solidFill>
                  <a:schemeClr val="bg2"/>
                </a:solidFill>
              </a:rPr>
              <a:t>Rapid awakening and spontaneous breathing</a:t>
            </a:r>
          </a:p>
          <a:p>
            <a:pPr lvl="1">
              <a:lnSpc>
                <a:spcPct val="80000"/>
              </a:lnSpc>
            </a:pPr>
            <a:r>
              <a:rPr lang="en-US" sz="2400">
                <a:solidFill>
                  <a:schemeClr val="bg2"/>
                </a:solidFill>
              </a:rPr>
              <a:t>Non surgical time between OP &lt; 20 min</a:t>
            </a:r>
          </a:p>
          <a:p>
            <a:pPr>
              <a:lnSpc>
                <a:spcPct val="80000"/>
              </a:lnSpc>
            </a:pPr>
            <a:r>
              <a:rPr lang="en-US" sz="2800">
                <a:solidFill>
                  <a:schemeClr val="bg2"/>
                </a:solidFill>
              </a:rPr>
              <a:t>Less pain when awakening</a:t>
            </a:r>
          </a:p>
          <a:p>
            <a:pPr lvl="1">
              <a:lnSpc>
                <a:spcPct val="80000"/>
              </a:lnSpc>
            </a:pPr>
            <a:r>
              <a:rPr lang="en-US" sz="2400">
                <a:solidFill>
                  <a:schemeClr val="bg2"/>
                </a:solidFill>
              </a:rPr>
              <a:t>Extra doses given during end of surgery</a:t>
            </a:r>
          </a:p>
          <a:p>
            <a:pPr>
              <a:lnSpc>
                <a:spcPct val="80000"/>
              </a:lnSpc>
            </a:pPr>
            <a:r>
              <a:rPr lang="en-US" sz="2800">
                <a:solidFill>
                  <a:schemeClr val="bg2"/>
                </a:solidFill>
              </a:rPr>
              <a:t>Better post op breathing</a:t>
            </a:r>
          </a:p>
          <a:p>
            <a:pPr lvl="1">
              <a:lnSpc>
                <a:spcPct val="80000"/>
              </a:lnSpc>
            </a:pPr>
            <a:r>
              <a:rPr lang="en-US" sz="2400">
                <a:solidFill>
                  <a:schemeClr val="bg2"/>
                </a:solidFill>
              </a:rPr>
              <a:t>less post ventilation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9" name="Slide Number Placeholder 5"/>
          <p:cNvSpPr>
            <a:spLocks noGrp="1"/>
          </p:cNvSpPr>
          <p:nvPr>
            <p:ph type="sldNum" sz="quarter" idx="12"/>
          </p:nvPr>
        </p:nvSpPr>
        <p:spPr/>
        <p:txBody>
          <a:bodyPr/>
          <a:lstStyle/>
          <a:p>
            <a:fld id="{ECFA27C8-5200-3840-A590-010EA39A28C1}" type="slidenum">
              <a:rPr lang="nl-NL"/>
              <a:pPr/>
              <a:t>6</a:t>
            </a:fld>
            <a:endParaRPr lang="nl-NL"/>
          </a:p>
        </p:txBody>
      </p:sp>
      <p:sp>
        <p:nvSpPr>
          <p:cNvPr id="395266" name="Rectangle 2"/>
          <p:cNvSpPr>
            <a:spLocks noGrp="1" noChangeArrowheads="1"/>
          </p:cNvSpPr>
          <p:nvPr>
            <p:ph type="title"/>
          </p:nvPr>
        </p:nvSpPr>
        <p:spPr/>
        <p:txBody>
          <a:bodyPr/>
          <a:lstStyle/>
          <a:p>
            <a:r>
              <a:rPr lang="en-US" sz="4000"/>
              <a:t>Can anesthesiology help to prevent post op bleeding?  yes</a:t>
            </a:r>
          </a:p>
        </p:txBody>
      </p:sp>
      <p:sp>
        <p:nvSpPr>
          <p:cNvPr id="395267" name="Rectangle 3"/>
          <p:cNvSpPr>
            <a:spLocks noGrp="1" noChangeArrowheads="1"/>
          </p:cNvSpPr>
          <p:nvPr>
            <p:ph type="body" idx="1"/>
          </p:nvPr>
        </p:nvSpPr>
        <p:spPr/>
        <p:txBody>
          <a:bodyPr/>
          <a:lstStyle/>
          <a:p>
            <a:endParaRPr lang="en-US"/>
          </a:p>
        </p:txBody>
      </p:sp>
      <p:pic>
        <p:nvPicPr>
          <p:cNvPr id="395268" name="Picture 4" descr="OLYM0004"/>
          <p:cNvPicPr>
            <a:picLocks noChangeAspect="1" noChangeArrowheads="1"/>
          </p:cNvPicPr>
          <p:nvPr/>
        </p:nvPicPr>
        <p:blipFill>
          <a:blip r:embed="rId2"/>
          <a:srcRect/>
          <a:stretch>
            <a:fillRect/>
          </a:stretch>
        </p:blipFill>
        <p:spPr bwMode="auto">
          <a:xfrm>
            <a:off x="4427538" y="1484313"/>
            <a:ext cx="4716462" cy="3860800"/>
          </a:xfrm>
          <a:prstGeom prst="rect">
            <a:avLst/>
          </a:prstGeom>
          <a:noFill/>
        </p:spPr>
      </p:pic>
      <p:pic>
        <p:nvPicPr>
          <p:cNvPr id="395269" name="Picture 5" descr="OLYM0003"/>
          <p:cNvPicPr>
            <a:picLocks noChangeAspect="1" noChangeArrowheads="1"/>
          </p:cNvPicPr>
          <p:nvPr/>
        </p:nvPicPr>
        <p:blipFill>
          <a:blip r:embed="rId3"/>
          <a:srcRect/>
          <a:stretch>
            <a:fillRect/>
          </a:stretch>
        </p:blipFill>
        <p:spPr bwMode="auto">
          <a:xfrm>
            <a:off x="0" y="1484313"/>
            <a:ext cx="4462463" cy="3914775"/>
          </a:xfrm>
          <a:prstGeom prst="rect">
            <a:avLst/>
          </a:prstGeom>
          <a:noFill/>
        </p:spPr>
      </p:pic>
      <p:sp>
        <p:nvSpPr>
          <p:cNvPr id="395270" name="Rectangle 6"/>
          <p:cNvSpPr>
            <a:spLocks noChangeArrowheads="1"/>
          </p:cNvSpPr>
          <p:nvPr/>
        </p:nvSpPr>
        <p:spPr bwMode="auto">
          <a:xfrm>
            <a:off x="395288" y="5470525"/>
            <a:ext cx="8229600" cy="1511300"/>
          </a:xfrm>
          <a:prstGeom prst="rect">
            <a:avLst/>
          </a:prstGeom>
          <a:noFill/>
          <a:ln w="9525">
            <a:noFill/>
            <a:miter lim="800000"/>
            <a:headEnd/>
            <a:tailEnd/>
          </a:ln>
        </p:spPr>
        <p:txBody>
          <a:bodyPr>
            <a:prstTxWarp prst="textNoShape">
              <a:avLst/>
            </a:prstTxWarp>
          </a:bodyPr>
          <a:lstStyle/>
          <a:p>
            <a:pPr marL="342900" indent="-342900" algn="ctr">
              <a:lnSpc>
                <a:spcPct val="80000"/>
              </a:lnSpc>
              <a:spcBef>
                <a:spcPct val="20000"/>
              </a:spcBef>
              <a:buClr>
                <a:schemeClr val="accent1"/>
              </a:buClr>
              <a:buSzPct val="75000"/>
              <a:buFont typeface="Wingdings" charset="2"/>
              <a:buNone/>
            </a:pPr>
            <a:r>
              <a:rPr kumimoji="1" lang="nl-BE" sz="2000">
                <a:solidFill>
                  <a:srgbClr val="FFFF00"/>
                </a:solidFill>
                <a:effectLst>
                  <a:outerShdw blurRad="38100" dist="38100" dir="2700000" algn="tl">
                    <a:srgbClr val="DDDDDD"/>
                  </a:outerShdw>
                </a:effectLst>
                <a:latin typeface="Tahoma" charset="0"/>
              </a:rPr>
              <a:t>110/57                            145/78</a:t>
            </a:r>
          </a:p>
          <a:p>
            <a:pPr marL="342900" indent="-342900" algn="l">
              <a:lnSpc>
                <a:spcPct val="80000"/>
              </a:lnSpc>
              <a:spcBef>
                <a:spcPct val="20000"/>
              </a:spcBef>
              <a:buClr>
                <a:schemeClr val="accent1"/>
              </a:buClr>
              <a:buSzPct val="75000"/>
              <a:buFont typeface="Wingdings" charset="2"/>
              <a:buNone/>
            </a:pPr>
            <a:endParaRPr kumimoji="1" lang="nl-BE" sz="2000">
              <a:solidFill>
                <a:schemeClr val="bg1"/>
              </a:solidFill>
              <a:effectLst>
                <a:outerShdw blurRad="38100" dist="38100" dir="2700000" algn="tl">
                  <a:srgbClr val="DDDDDD"/>
                </a:outerShdw>
              </a:effectLst>
              <a:latin typeface="Tahoma" charset="0"/>
            </a:endParaRPr>
          </a:p>
          <a:p>
            <a:pPr marL="342900" indent="-342900" algn="l">
              <a:lnSpc>
                <a:spcPct val="80000"/>
              </a:lnSpc>
              <a:spcBef>
                <a:spcPct val="20000"/>
              </a:spcBef>
              <a:buClr>
                <a:schemeClr val="accent1"/>
              </a:buClr>
              <a:buSzPct val="75000"/>
              <a:buFont typeface="Wingdings" charset="2"/>
              <a:buNone/>
            </a:pPr>
            <a:r>
              <a:rPr kumimoji="1" lang="en-US" sz="1200">
                <a:solidFill>
                  <a:schemeClr val="bg2"/>
                </a:solidFill>
                <a:effectLst>
                  <a:outerShdw blurRad="38100" dist="38100" dir="2700000" algn="tl">
                    <a:srgbClr val="DDDDDD"/>
                  </a:outerShdw>
                </a:effectLst>
                <a:latin typeface="Tahoma" charset="0"/>
              </a:rPr>
              <a:t>J.P.Mulier, B Dillemans, G Vandrogenbroek, F Akin </a:t>
            </a:r>
          </a:p>
          <a:p>
            <a:pPr marL="342900" indent="-342900" algn="l">
              <a:lnSpc>
                <a:spcPct val="80000"/>
              </a:lnSpc>
              <a:spcBef>
                <a:spcPct val="20000"/>
              </a:spcBef>
              <a:buClr>
                <a:schemeClr val="accent1"/>
              </a:buClr>
              <a:buSzPct val="75000"/>
              <a:buFont typeface="Wingdings" charset="2"/>
              <a:buNone/>
            </a:pPr>
            <a:r>
              <a:rPr kumimoji="1" lang="en-US" sz="1200">
                <a:solidFill>
                  <a:schemeClr val="bg2"/>
                </a:solidFill>
                <a:effectLst>
                  <a:outerShdw blurRad="38100" dist="38100" dir="2700000" algn="tl">
                    <a:srgbClr val="DDDDDD"/>
                  </a:outerShdw>
                </a:effectLst>
                <a:latin typeface="Tahoma" charset="0"/>
              </a:rPr>
              <a:t>The effect of systolic arterial pressure on bleeding of the gastric stapling during laparoscopic gastric bypass surgery. </a:t>
            </a:r>
          </a:p>
          <a:p>
            <a:pPr marL="342900" indent="-342900" algn="l">
              <a:lnSpc>
                <a:spcPct val="80000"/>
              </a:lnSpc>
              <a:spcBef>
                <a:spcPct val="20000"/>
              </a:spcBef>
              <a:buClr>
                <a:schemeClr val="accent1"/>
              </a:buClr>
              <a:buSzPct val="75000"/>
              <a:buFont typeface="Wingdings" charset="2"/>
              <a:buNone/>
            </a:pPr>
            <a:r>
              <a:rPr kumimoji="1" lang="en-US" sz="1200">
                <a:solidFill>
                  <a:schemeClr val="bg2"/>
                </a:solidFill>
                <a:effectLst>
                  <a:outerShdw blurRad="38100" dist="38100" dir="2700000" algn="tl">
                    <a:srgbClr val="DDDDDD"/>
                  </a:outerShdw>
                </a:effectLst>
                <a:latin typeface="Tahoma" charset="0"/>
              </a:rPr>
              <a:t>Obes Surg 2007; 17: 1051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8" name="Slide Number Placeholder 5"/>
          <p:cNvSpPr>
            <a:spLocks noGrp="1"/>
          </p:cNvSpPr>
          <p:nvPr>
            <p:ph type="sldNum" sz="quarter" idx="12"/>
          </p:nvPr>
        </p:nvSpPr>
        <p:spPr/>
        <p:txBody>
          <a:bodyPr/>
          <a:lstStyle/>
          <a:p>
            <a:fld id="{D336FD43-B5EA-7C4E-9DC5-C08A593105B9}" type="slidenum">
              <a:rPr lang="nl-NL"/>
              <a:pPr/>
              <a:t>60</a:t>
            </a:fld>
            <a:endParaRPr lang="nl-NL"/>
          </a:p>
        </p:txBody>
      </p:sp>
      <p:sp>
        <p:nvSpPr>
          <p:cNvPr id="444418" name="Rectangle 2"/>
          <p:cNvSpPr>
            <a:spLocks noGrp="1" noChangeArrowheads="1"/>
          </p:cNvSpPr>
          <p:nvPr>
            <p:ph type="title"/>
          </p:nvPr>
        </p:nvSpPr>
        <p:spPr/>
        <p:txBody>
          <a:bodyPr/>
          <a:lstStyle/>
          <a:p>
            <a:r>
              <a:rPr lang="en-US"/>
              <a:t>ERAS 3</a:t>
            </a:r>
          </a:p>
        </p:txBody>
      </p:sp>
      <p:sp>
        <p:nvSpPr>
          <p:cNvPr id="444419" name="Rectangle 3"/>
          <p:cNvSpPr>
            <a:spLocks noGrp="1" noChangeArrowheads="1"/>
          </p:cNvSpPr>
          <p:nvPr>
            <p:ph type="body" idx="1"/>
          </p:nvPr>
        </p:nvSpPr>
        <p:spPr>
          <a:xfrm>
            <a:off x="1219200" y="1700213"/>
            <a:ext cx="7924800" cy="5157787"/>
          </a:xfrm>
        </p:spPr>
        <p:txBody>
          <a:bodyPr/>
          <a:lstStyle/>
          <a:p>
            <a:pPr>
              <a:lnSpc>
                <a:spcPct val="80000"/>
              </a:lnSpc>
            </a:pPr>
            <a:r>
              <a:rPr lang="en-US" sz="2800" dirty="0"/>
              <a:t>Reversed induction technique</a:t>
            </a:r>
          </a:p>
          <a:p>
            <a:pPr lvl="1">
              <a:lnSpc>
                <a:spcPct val="80000"/>
              </a:lnSpc>
            </a:pPr>
            <a:r>
              <a:rPr lang="en-US" sz="2400" dirty="0"/>
              <a:t>50 </a:t>
            </a:r>
            <a:r>
              <a:rPr lang="en-US" sz="2400" dirty="0" err="1"/>
              <a:t>à</a:t>
            </a:r>
            <a:r>
              <a:rPr lang="en-US" sz="2400" dirty="0"/>
              <a:t> 100 mg </a:t>
            </a:r>
            <a:r>
              <a:rPr lang="en-US" sz="2400" dirty="0" err="1"/>
              <a:t>propofol</a:t>
            </a:r>
            <a:r>
              <a:rPr lang="en-US" sz="2400" dirty="0"/>
              <a:t> in bolus</a:t>
            </a:r>
          </a:p>
          <a:p>
            <a:pPr>
              <a:lnSpc>
                <a:spcPct val="80000"/>
              </a:lnSpc>
            </a:pPr>
            <a:r>
              <a:rPr lang="en-US" sz="2800" dirty="0" err="1"/>
              <a:t>Maag</a:t>
            </a:r>
            <a:r>
              <a:rPr lang="en-US" sz="2800" dirty="0"/>
              <a:t> </a:t>
            </a:r>
            <a:r>
              <a:rPr lang="en-US" sz="2800" dirty="0" err="1"/>
              <a:t>leeg</a:t>
            </a:r>
            <a:r>
              <a:rPr lang="en-US" sz="2800" dirty="0"/>
              <a:t> </a:t>
            </a:r>
            <a:r>
              <a:rPr lang="en-US" sz="2800" dirty="0" err="1"/>
              <a:t>zuigen</a:t>
            </a:r>
            <a:r>
              <a:rPr lang="en-US" sz="2800" dirty="0"/>
              <a:t>, </a:t>
            </a:r>
            <a:r>
              <a:rPr lang="en-US" sz="2800" dirty="0" err="1"/>
              <a:t>mond</a:t>
            </a:r>
            <a:r>
              <a:rPr lang="en-US" sz="2800" dirty="0"/>
              <a:t> </a:t>
            </a:r>
            <a:r>
              <a:rPr lang="en-US" sz="2800" dirty="0" err="1"/>
              <a:t>leegzuigen</a:t>
            </a:r>
            <a:endParaRPr lang="en-US" sz="2800" dirty="0"/>
          </a:p>
          <a:p>
            <a:pPr>
              <a:lnSpc>
                <a:spcPct val="80000"/>
              </a:lnSpc>
            </a:pPr>
            <a:r>
              <a:rPr lang="en-US" sz="2800" dirty="0"/>
              <a:t>PSV </a:t>
            </a:r>
            <a:r>
              <a:rPr lang="en-US" sz="2800" dirty="0" err="1"/>
              <a:t>naar</a:t>
            </a:r>
            <a:r>
              <a:rPr lang="en-US" sz="2800" dirty="0"/>
              <a:t> </a:t>
            </a:r>
            <a:r>
              <a:rPr lang="en-US" sz="2800" dirty="0" err="1"/>
              <a:t>Spont</a:t>
            </a:r>
            <a:r>
              <a:rPr lang="en-US" sz="2800" dirty="0"/>
              <a:t>, TV &gt; 200 ml</a:t>
            </a:r>
          </a:p>
          <a:p>
            <a:pPr>
              <a:lnSpc>
                <a:spcPct val="80000"/>
              </a:lnSpc>
            </a:pPr>
            <a:r>
              <a:rPr lang="en-US" sz="2800" dirty="0" err="1"/>
              <a:t>Extubatie</a:t>
            </a:r>
            <a:r>
              <a:rPr lang="en-US" sz="2800" dirty="0"/>
              <a:t> </a:t>
            </a:r>
            <a:r>
              <a:rPr lang="en-US" sz="2800" dirty="0" err="1"/>
              <a:t>halfzittend</a:t>
            </a:r>
            <a:r>
              <a:rPr lang="en-US" sz="2800" dirty="0"/>
              <a:t> </a:t>
            </a:r>
            <a:r>
              <a:rPr lang="en-US" sz="2800" dirty="0" err="1"/>
              <a:t>indien</a:t>
            </a:r>
            <a:r>
              <a:rPr lang="en-US" sz="2800" dirty="0"/>
              <a:t> </a:t>
            </a:r>
            <a:r>
              <a:rPr lang="en-US" sz="2800" dirty="0" err="1"/>
              <a:t>mogelijk</a:t>
            </a:r>
            <a:endParaRPr lang="en-US" sz="2800" dirty="0"/>
          </a:p>
          <a:p>
            <a:pPr lvl="1">
              <a:lnSpc>
                <a:spcPct val="80000"/>
              </a:lnSpc>
            </a:pPr>
            <a:r>
              <a:rPr lang="en-US" sz="2400" dirty="0" err="1"/>
              <a:t>Diep</a:t>
            </a:r>
            <a:r>
              <a:rPr lang="en-US" sz="2400" dirty="0"/>
              <a:t> </a:t>
            </a:r>
            <a:r>
              <a:rPr lang="en-US" sz="2400" dirty="0" err="1"/>
              <a:t>ademen</a:t>
            </a:r>
            <a:r>
              <a:rPr lang="en-US" sz="2400" dirty="0"/>
              <a:t>, </a:t>
            </a:r>
            <a:r>
              <a:rPr lang="en-US" sz="2400" dirty="0" err="1"/>
              <a:t>benen</a:t>
            </a:r>
            <a:r>
              <a:rPr lang="en-US" sz="2400" dirty="0"/>
              <a:t> </a:t>
            </a:r>
            <a:r>
              <a:rPr lang="en-US" sz="2400" dirty="0" err="1"/>
              <a:t>bewegen</a:t>
            </a:r>
            <a:endParaRPr lang="en-US" sz="2400" dirty="0"/>
          </a:p>
          <a:p>
            <a:pPr lvl="1">
              <a:lnSpc>
                <a:spcPct val="80000"/>
              </a:lnSpc>
            </a:pPr>
            <a:r>
              <a:rPr lang="en-US" sz="2400" dirty="0" err="1"/>
              <a:t>Nooit</a:t>
            </a:r>
            <a:r>
              <a:rPr lang="en-US" sz="2400" dirty="0"/>
              <a:t> </a:t>
            </a:r>
            <a:r>
              <a:rPr lang="en-US" sz="2400" dirty="0" err="1"/>
              <a:t>sedativa</a:t>
            </a:r>
            <a:r>
              <a:rPr lang="en-US" sz="2400" dirty="0"/>
              <a:t>, benzodiazepines,…</a:t>
            </a:r>
          </a:p>
          <a:p>
            <a:pPr lvl="1">
              <a:lnSpc>
                <a:spcPct val="80000"/>
              </a:lnSpc>
            </a:pPr>
            <a:r>
              <a:rPr lang="en-US" sz="2400" dirty="0" err="1"/>
              <a:t>Voldoende</a:t>
            </a:r>
            <a:r>
              <a:rPr lang="en-US" sz="2400" dirty="0"/>
              <a:t> </a:t>
            </a:r>
            <a:r>
              <a:rPr lang="en-US" sz="2400" dirty="0" err="1"/>
              <a:t>pijn</a:t>
            </a:r>
            <a:r>
              <a:rPr lang="en-US" sz="2400" dirty="0"/>
              <a:t> </a:t>
            </a:r>
            <a:r>
              <a:rPr lang="en-US" sz="2400" dirty="0" err="1"/>
              <a:t>medicatie</a:t>
            </a:r>
            <a:r>
              <a:rPr lang="en-US" sz="2400" dirty="0"/>
              <a:t> </a:t>
            </a:r>
            <a:r>
              <a:rPr lang="en-US" sz="2400" dirty="0" err="1"/>
              <a:t>perop</a:t>
            </a:r>
            <a:r>
              <a:rPr lang="en-US" sz="2400" dirty="0"/>
              <a:t> </a:t>
            </a:r>
            <a:r>
              <a:rPr lang="en-US" sz="2400" dirty="0" err="1"/>
              <a:t>starten</a:t>
            </a:r>
            <a:endParaRPr lang="en-US" sz="2400" dirty="0"/>
          </a:p>
          <a:p>
            <a:pPr>
              <a:lnSpc>
                <a:spcPct val="80000"/>
              </a:lnSpc>
            </a:pPr>
            <a:r>
              <a:rPr lang="en-US" sz="2800" dirty="0"/>
              <a:t>Test: patient </a:t>
            </a:r>
            <a:r>
              <a:rPr lang="en-US" sz="2800" dirty="0" err="1"/>
              <a:t>moet</a:t>
            </a:r>
            <a:r>
              <a:rPr lang="en-US" sz="2800" dirty="0"/>
              <a:t> </a:t>
            </a:r>
            <a:r>
              <a:rPr lang="en-US" sz="2800" dirty="0" err="1"/>
              <a:t>zich</a:t>
            </a:r>
            <a:r>
              <a:rPr lang="en-US" sz="2800" dirty="0"/>
              <a:t> </a:t>
            </a:r>
            <a:r>
              <a:rPr lang="en-US" sz="2800" dirty="0" err="1"/>
              <a:t>zelf</a:t>
            </a:r>
            <a:r>
              <a:rPr lang="en-US" sz="2800" dirty="0"/>
              <a:t> </a:t>
            </a:r>
            <a:r>
              <a:rPr lang="en-US" sz="2800" dirty="0" err="1"/>
              <a:t>verbedden</a:t>
            </a:r>
            <a:r>
              <a:rPr lang="en-US" sz="2800" dirty="0"/>
              <a:t> 3 </a:t>
            </a:r>
            <a:r>
              <a:rPr lang="en-US" sz="2800" dirty="0" err="1"/>
              <a:t>minuten</a:t>
            </a:r>
            <a:r>
              <a:rPr lang="en-US" sz="2800" dirty="0"/>
              <a:t> </a:t>
            </a:r>
            <a:r>
              <a:rPr lang="en-US" sz="2800" dirty="0" err="1"/>
              <a:t>na</a:t>
            </a:r>
            <a:r>
              <a:rPr lang="en-US" sz="2800" dirty="0"/>
              <a:t> </a:t>
            </a:r>
            <a:r>
              <a:rPr lang="en-US" sz="2800" dirty="0" err="1"/>
              <a:t>extubatie</a:t>
            </a:r>
            <a:r>
              <a:rPr lang="en-US" sz="2800" dirty="0"/>
              <a:t>!</a:t>
            </a:r>
          </a:p>
          <a:p>
            <a:pPr>
              <a:lnSpc>
                <a:spcPct val="80000"/>
              </a:lnSpc>
            </a:pPr>
            <a:r>
              <a:rPr lang="en-US" sz="2800" dirty="0"/>
              <a:t>Turnover </a:t>
            </a:r>
            <a:r>
              <a:rPr lang="en-US" sz="2800" dirty="0" err="1"/>
              <a:t>tijd</a:t>
            </a:r>
            <a:r>
              <a:rPr lang="en-US" sz="2800" dirty="0"/>
              <a:t> </a:t>
            </a:r>
            <a:r>
              <a:rPr lang="en-US" sz="2800" dirty="0" err="1"/>
              <a:t>tussen</a:t>
            </a:r>
            <a:r>
              <a:rPr lang="en-US" sz="2800" dirty="0"/>
              <a:t> </a:t>
            </a:r>
            <a:r>
              <a:rPr lang="en-US" sz="2800" dirty="0" err="1"/>
              <a:t>einde</a:t>
            </a:r>
            <a:r>
              <a:rPr lang="en-US" sz="2800" dirty="0"/>
              <a:t> </a:t>
            </a:r>
            <a:r>
              <a:rPr lang="en-US" sz="2800" dirty="0" err="1"/>
              <a:t>ingreep</a:t>
            </a:r>
            <a:r>
              <a:rPr lang="en-US" sz="2800" dirty="0"/>
              <a:t> - </a:t>
            </a:r>
            <a:r>
              <a:rPr lang="en-US" sz="2800" dirty="0" err="1"/>
              <a:t>incisie</a:t>
            </a:r>
            <a:r>
              <a:rPr lang="en-US" sz="2800" dirty="0"/>
              <a:t> </a:t>
            </a:r>
            <a:r>
              <a:rPr lang="en-US" sz="2800" dirty="0" err="1"/>
              <a:t>volgende</a:t>
            </a:r>
            <a:r>
              <a:rPr lang="en-US" sz="2800" dirty="0"/>
              <a:t> patient &lt; 20 </a:t>
            </a:r>
            <a:r>
              <a:rPr lang="en-US" sz="2800" dirty="0" err="1"/>
              <a:t>minuten</a:t>
            </a:r>
            <a:r>
              <a:rPr lang="en-US" sz="2800" dirty="0"/>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CC37ACBF-9078-264C-B640-1C3B3F0235BB}" type="slidenum">
              <a:rPr lang="nl-NL"/>
              <a:pPr/>
              <a:t>61</a:t>
            </a:fld>
            <a:endParaRPr lang="nl-NL"/>
          </a:p>
        </p:txBody>
      </p:sp>
      <p:sp>
        <p:nvSpPr>
          <p:cNvPr id="523266" name="Rectangle 2"/>
          <p:cNvSpPr>
            <a:spLocks noGrp="1" noChangeArrowheads="1"/>
          </p:cNvSpPr>
          <p:nvPr>
            <p:ph type="title"/>
          </p:nvPr>
        </p:nvSpPr>
        <p:spPr>
          <a:xfrm>
            <a:off x="0" y="152400"/>
            <a:ext cx="9144000" cy="1066800"/>
          </a:xfrm>
        </p:spPr>
        <p:txBody>
          <a:bodyPr/>
          <a:lstStyle/>
          <a:p>
            <a:r>
              <a:rPr lang="en-US" sz="2800" dirty="0" smtClean="0"/>
              <a:t>Standardization of the anesthesia for fully stapled laparoscopic Roux-en-Y gastric bypass for obesity </a:t>
            </a:r>
            <a:endParaRPr lang="en-US" sz="2000" dirty="0"/>
          </a:p>
        </p:txBody>
      </p:sp>
      <p:sp>
        <p:nvSpPr>
          <p:cNvPr id="523267" name="Rectangle 3"/>
          <p:cNvSpPr>
            <a:spLocks noGrp="1" noChangeArrowheads="1"/>
          </p:cNvSpPr>
          <p:nvPr>
            <p:ph type="body" idx="1"/>
          </p:nvPr>
        </p:nvSpPr>
        <p:spPr>
          <a:xfrm>
            <a:off x="1219200" y="1341438"/>
            <a:ext cx="7924800" cy="5211762"/>
          </a:xfrm>
        </p:spPr>
        <p:txBody>
          <a:bodyPr/>
          <a:lstStyle/>
          <a:p>
            <a:pPr marL="457200" indent="-457200">
              <a:lnSpc>
                <a:spcPct val="80000"/>
              </a:lnSpc>
              <a:buFont typeface="+mj-lt"/>
              <a:buAutoNum type="arabicPeriod"/>
            </a:pPr>
            <a:r>
              <a:rPr lang="en-US" sz="2400" dirty="0" smtClean="0">
                <a:solidFill>
                  <a:schemeClr val="tx1">
                    <a:lumMod val="75000"/>
                  </a:schemeClr>
                </a:solidFill>
              </a:rPr>
              <a:t>Pre operative preparation and questions.</a:t>
            </a:r>
          </a:p>
          <a:p>
            <a:pPr marL="457200" indent="-457200">
              <a:lnSpc>
                <a:spcPct val="80000"/>
              </a:lnSpc>
              <a:buFont typeface="+mj-lt"/>
              <a:buAutoNum type="arabicPeriod"/>
            </a:pPr>
            <a:r>
              <a:rPr lang="en-US" sz="2400" dirty="0" smtClean="0">
                <a:solidFill>
                  <a:schemeClr val="tx1">
                    <a:lumMod val="75000"/>
                  </a:schemeClr>
                </a:solidFill>
              </a:rPr>
              <a:t>Pre induction preparation.</a:t>
            </a:r>
          </a:p>
          <a:p>
            <a:pPr marL="457200" indent="-457200">
              <a:lnSpc>
                <a:spcPct val="80000"/>
              </a:lnSpc>
              <a:buFont typeface="+mj-lt"/>
              <a:buAutoNum type="arabicPeriod"/>
            </a:pPr>
            <a:r>
              <a:rPr lang="en-US" sz="2400" dirty="0" err="1" smtClean="0">
                <a:solidFill>
                  <a:schemeClr val="tx1">
                    <a:lumMod val="75000"/>
                  </a:schemeClr>
                </a:solidFill>
                <a:effectLst/>
              </a:rPr>
              <a:t>Anaesthesia</a:t>
            </a:r>
            <a:r>
              <a:rPr lang="en-US" sz="2400" dirty="0" smtClean="0">
                <a:solidFill>
                  <a:schemeClr val="tx1">
                    <a:lumMod val="75000"/>
                  </a:schemeClr>
                </a:solidFill>
                <a:effectLst/>
              </a:rPr>
              <a:t> induction and maintenance.</a:t>
            </a:r>
          </a:p>
          <a:p>
            <a:pPr marL="457200" indent="-457200">
              <a:lnSpc>
                <a:spcPct val="80000"/>
              </a:lnSpc>
              <a:buFont typeface="+mj-lt"/>
              <a:buAutoNum type="arabicPeriod"/>
            </a:pPr>
            <a:r>
              <a:rPr lang="en-US" sz="2400" dirty="0" smtClean="0">
                <a:solidFill>
                  <a:schemeClr val="tx1">
                    <a:lumMod val="75000"/>
                  </a:schemeClr>
                </a:solidFill>
              </a:rPr>
              <a:t>Pneumoperitoneum induction and the need for muscle relaxation.</a:t>
            </a:r>
          </a:p>
          <a:p>
            <a:pPr marL="457200" lvl="0" indent="-457200">
              <a:lnSpc>
                <a:spcPct val="80000"/>
              </a:lnSpc>
              <a:buFont typeface="+mj-lt"/>
              <a:buAutoNum type="arabicPeriod"/>
            </a:pPr>
            <a:r>
              <a:rPr lang="en-US" sz="2400" dirty="0" smtClean="0">
                <a:solidFill>
                  <a:schemeClr val="tx1">
                    <a:lumMod val="75000"/>
                  </a:schemeClr>
                </a:solidFill>
              </a:rPr>
              <a:t>Ventilation of a morbid obese patient</a:t>
            </a:r>
          </a:p>
          <a:p>
            <a:pPr marL="457200" lvl="0" indent="-457200">
              <a:lnSpc>
                <a:spcPct val="80000"/>
              </a:lnSpc>
              <a:buFont typeface="+mj-lt"/>
              <a:buAutoNum type="arabicPeriod"/>
            </a:pPr>
            <a:r>
              <a:rPr lang="en-US" sz="2400" dirty="0" smtClean="0">
                <a:solidFill>
                  <a:schemeClr val="tx1">
                    <a:lumMod val="75000"/>
                  </a:schemeClr>
                </a:solidFill>
              </a:rPr>
              <a:t>Assisting the surgeon in positioning the gastric tube and performing the leak test.</a:t>
            </a:r>
          </a:p>
          <a:p>
            <a:pPr marL="457200" lvl="0" indent="-457200">
              <a:lnSpc>
                <a:spcPct val="80000"/>
              </a:lnSpc>
              <a:buFont typeface="+mj-lt"/>
              <a:buAutoNum type="arabicPeriod"/>
            </a:pPr>
            <a:r>
              <a:rPr lang="en-US" sz="2400" dirty="0" smtClean="0">
                <a:solidFill>
                  <a:schemeClr val="tx1">
                    <a:lumMod val="75000"/>
                  </a:schemeClr>
                </a:solidFill>
              </a:rPr>
              <a:t>Blood pressure increase to prevent postoperative bleeding and revision.</a:t>
            </a:r>
          </a:p>
          <a:p>
            <a:pPr marL="457200" lvl="0" indent="-457200">
              <a:lnSpc>
                <a:spcPct val="80000"/>
              </a:lnSpc>
              <a:buFont typeface="+mj-lt"/>
              <a:buAutoNum type="arabicPeriod"/>
            </a:pPr>
            <a:r>
              <a:rPr lang="en-US" sz="2400" dirty="0" smtClean="0">
                <a:solidFill>
                  <a:schemeClr val="tx1">
                    <a:lumMod val="75000"/>
                  </a:schemeClr>
                </a:solidFill>
              </a:rPr>
              <a:t>ERAS techniques to shorten turn over time and improve post operative recovery</a:t>
            </a:r>
          </a:p>
          <a:p>
            <a:pPr marL="457200" lvl="0" indent="-457200">
              <a:lnSpc>
                <a:spcPct val="80000"/>
              </a:lnSpc>
              <a:buFont typeface="+mj-lt"/>
              <a:buAutoNum type="arabicPeriod"/>
            </a:pPr>
            <a:r>
              <a:rPr lang="en-US" sz="2400" dirty="0" smtClean="0">
                <a:solidFill>
                  <a:schemeClr val="tx1">
                    <a:lumMod val="75000"/>
                  </a:schemeClr>
                </a:solidFill>
              </a:rPr>
              <a:t>Extubation, postoperative assist and the decision for intensive care follow up.</a:t>
            </a:r>
          </a:p>
          <a:p>
            <a:pPr marL="457200" lvl="0" indent="-457200">
              <a:lnSpc>
                <a:spcPct val="80000"/>
              </a:lnSpc>
              <a:buFont typeface="+mj-lt"/>
              <a:buAutoNum type="arabicPeriod"/>
            </a:pPr>
            <a:r>
              <a:rPr lang="en-US" sz="2400" dirty="0" smtClean="0">
                <a:solidFill>
                  <a:schemeClr val="tx1">
                    <a:lumMod val="75000"/>
                  </a:schemeClr>
                </a:solidFill>
              </a:rPr>
              <a:t>Post operative pain treatment</a:t>
            </a:r>
          </a:p>
          <a:p>
            <a:pPr marL="457200" indent="-457200">
              <a:lnSpc>
                <a:spcPct val="80000"/>
              </a:lnSpc>
              <a:buFont typeface="+mj-lt"/>
              <a:buAutoNum type="arabicPeriod"/>
            </a:pPr>
            <a:endParaRPr lang="en-US" sz="2400" dirty="0" smtClean="0">
              <a:solidFill>
                <a:schemeClr val="tx1">
                  <a:lumMod val="75000"/>
                </a:schemeClr>
              </a:solidFill>
            </a:endParaRPr>
          </a:p>
          <a:p>
            <a:pPr marL="609600" indent="-609600">
              <a:buFont typeface="+mj-lt"/>
              <a:buAutoNum type="arabicPeriod"/>
            </a:pPr>
            <a:endParaRPr lang="en-US" sz="2400" dirty="0" smtClean="0">
              <a:solidFill>
                <a:schemeClr val="tx1">
                  <a:lumMod val="75000"/>
                </a:schemeClr>
              </a:solidFill>
              <a:effectLst/>
            </a:endParaRPr>
          </a:p>
          <a:p>
            <a:pPr>
              <a:lnSpc>
                <a:spcPct val="80000"/>
              </a:lnSpc>
              <a:buFont typeface="Wingdings" charset="2"/>
              <a:buAutoNum type="arabicPeriod"/>
            </a:pPr>
            <a:endParaRPr lang="en-US" sz="1400" dirty="0" smtClean="0">
              <a:solidFill>
                <a:schemeClr val="tx1">
                  <a:lumMod val="75000"/>
                </a:schemeClr>
              </a:solidFill>
              <a:effectLst/>
            </a:endParaRPr>
          </a:p>
          <a:p>
            <a:pPr>
              <a:lnSpc>
                <a:spcPct val="80000"/>
              </a:lnSpc>
              <a:buFont typeface="+mj-lt"/>
              <a:buAutoNum type="arabicPeriod"/>
            </a:pPr>
            <a:endParaRPr lang="en-US" sz="1400" dirty="0" smtClean="0">
              <a:solidFill>
                <a:schemeClr val="tx1">
                  <a:lumMod val="75000"/>
                </a:schemeClr>
              </a:solidFill>
              <a:effectLst/>
            </a:endParaRPr>
          </a:p>
        </p:txBody>
      </p:sp>
      <p:sp>
        <p:nvSpPr>
          <p:cNvPr id="7" name="TextBox 6"/>
          <p:cNvSpPr txBox="1"/>
          <p:nvPr/>
        </p:nvSpPr>
        <p:spPr>
          <a:xfrm rot="19366604">
            <a:off x="248227" y="3456246"/>
            <a:ext cx="8642260" cy="707886"/>
          </a:xfrm>
          <a:prstGeom prst="rect">
            <a:avLst/>
          </a:prstGeom>
          <a:solidFill>
            <a:srgbClr val="548CAC">
              <a:alpha val="38000"/>
            </a:srgbClr>
          </a:solidFill>
        </p:spPr>
        <p:txBody>
          <a:bodyPr wrap="none" rtlCol="0">
            <a:spAutoFit/>
          </a:bodyPr>
          <a:lstStyle/>
          <a:p>
            <a:r>
              <a:rPr lang="en-US" sz="4000" dirty="0" smtClean="0">
                <a:solidFill>
                  <a:srgbClr val="FF0000"/>
                </a:solidFill>
              </a:rPr>
              <a:t>See </a:t>
            </a:r>
            <a:r>
              <a:rPr lang="en-US" sz="4000" dirty="0" err="1" smtClean="0">
                <a:solidFill>
                  <a:srgbClr val="FF0000"/>
                </a:solidFill>
              </a:rPr>
              <a:t>www.publicationslist.com/jan.mulier</a:t>
            </a:r>
            <a:endParaRPr lang="en-US" sz="4000" dirty="0">
              <a:solidFill>
                <a:srgbClr val="FF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ACC4B74A-7EAD-BE4F-B783-39ED3BFE7ECF}" type="slidenum">
              <a:rPr lang="nl-NL"/>
              <a:pPr/>
              <a:t>62</a:t>
            </a:fld>
            <a:endParaRPr lang="nl-NL"/>
          </a:p>
        </p:txBody>
      </p:sp>
      <p:sp>
        <p:nvSpPr>
          <p:cNvPr id="516098" name="Rectangle 2"/>
          <p:cNvSpPr>
            <a:spLocks noGrp="1" noChangeArrowheads="1"/>
          </p:cNvSpPr>
          <p:nvPr>
            <p:ph type="title"/>
          </p:nvPr>
        </p:nvSpPr>
        <p:spPr/>
        <p:txBody>
          <a:bodyPr/>
          <a:lstStyle/>
          <a:p>
            <a:r>
              <a:rPr lang="en-US" sz="3600" dirty="0"/>
              <a:t>Schema</a:t>
            </a:r>
            <a:r>
              <a:rPr lang="en-US" sz="3600" dirty="0" smtClean="0"/>
              <a:t> </a:t>
            </a:r>
            <a:r>
              <a:rPr lang="en-US" sz="3600" dirty="0" err="1" smtClean="0"/>
              <a:t>bariatrie</a:t>
            </a:r>
            <a:r>
              <a:rPr lang="en-US" sz="3600" dirty="0" smtClean="0"/>
              <a:t> </a:t>
            </a:r>
            <a:r>
              <a:rPr lang="en-US" sz="3600" dirty="0" err="1" smtClean="0"/>
              <a:t>voor</a:t>
            </a:r>
            <a:r>
              <a:rPr lang="en-US" sz="3600" dirty="0" smtClean="0"/>
              <a:t> </a:t>
            </a:r>
            <a:r>
              <a:rPr lang="en-US" sz="3600" dirty="0" err="1" smtClean="0"/>
              <a:t>verpleging</a:t>
            </a:r>
            <a:endParaRPr lang="en-US" sz="3600" dirty="0"/>
          </a:p>
        </p:txBody>
      </p:sp>
      <p:sp>
        <p:nvSpPr>
          <p:cNvPr id="516099" name="Rectangle 3"/>
          <p:cNvSpPr>
            <a:spLocks noGrp="1" noChangeArrowheads="1"/>
          </p:cNvSpPr>
          <p:nvPr>
            <p:ph type="body" idx="1"/>
          </p:nvPr>
        </p:nvSpPr>
        <p:spPr>
          <a:xfrm>
            <a:off x="684213" y="1196975"/>
            <a:ext cx="8459787" cy="5661025"/>
          </a:xfrm>
        </p:spPr>
        <p:txBody>
          <a:bodyPr/>
          <a:lstStyle/>
          <a:p>
            <a:pPr>
              <a:lnSpc>
                <a:spcPct val="80000"/>
              </a:lnSpc>
            </a:pPr>
            <a:r>
              <a:rPr lang="nl-NL" sz="1600" b="1" dirty="0"/>
              <a:t>1.</a:t>
            </a:r>
            <a:r>
              <a:rPr lang="nl-NL" sz="1600" b="1" dirty="0" smtClean="0"/>
              <a:t> Klaar </a:t>
            </a:r>
            <a:r>
              <a:rPr lang="nl-NL" sz="1600" b="1" dirty="0"/>
              <a:t>leggen vooraf in de zaal: </a:t>
            </a:r>
            <a:endParaRPr lang="en-US" sz="1600" dirty="0"/>
          </a:p>
          <a:p>
            <a:pPr lvl="1">
              <a:lnSpc>
                <a:spcPct val="80000"/>
              </a:lnSpc>
            </a:pPr>
            <a:r>
              <a:rPr lang="nl-NL" sz="1400" dirty="0"/>
              <a:t>Spuitpomp met </a:t>
            </a:r>
            <a:r>
              <a:rPr lang="nl-NL" sz="1400" dirty="0" err="1"/>
              <a:t>Esmeron</a:t>
            </a:r>
            <a:r>
              <a:rPr lang="nl-NL" sz="1400" dirty="0"/>
              <a:t> (</a:t>
            </a:r>
            <a:r>
              <a:rPr lang="nl-NL" sz="1400" dirty="0" err="1"/>
              <a:t>Rocuronium</a:t>
            </a:r>
            <a:r>
              <a:rPr lang="nl-NL" sz="1400" dirty="0"/>
              <a:t>)  20 ml (aan 5 ml/</a:t>
            </a:r>
            <a:r>
              <a:rPr lang="nl-NL" sz="1400" dirty="0" err="1"/>
              <a:t>h</a:t>
            </a:r>
            <a:r>
              <a:rPr lang="nl-NL" sz="1400" dirty="0"/>
              <a:t> starten bij installatie in zaal)</a:t>
            </a:r>
            <a:endParaRPr lang="en-US" sz="1400" dirty="0"/>
          </a:p>
          <a:p>
            <a:pPr lvl="1">
              <a:lnSpc>
                <a:spcPct val="80000"/>
              </a:lnSpc>
            </a:pPr>
            <a:r>
              <a:rPr lang="nl-NL" sz="1400" dirty="0"/>
              <a:t>Spuitpomp met </a:t>
            </a:r>
            <a:r>
              <a:rPr lang="nl-NL" sz="1400" dirty="0" err="1"/>
              <a:t>Ultiva</a:t>
            </a:r>
            <a:r>
              <a:rPr lang="nl-NL" sz="1400" dirty="0"/>
              <a:t> (</a:t>
            </a:r>
            <a:r>
              <a:rPr lang="nl-NL" sz="1400" dirty="0" err="1"/>
              <a:t>Remifentanyl</a:t>
            </a:r>
            <a:r>
              <a:rPr lang="nl-NL" sz="1400" dirty="0"/>
              <a:t>) 5 op 50 ml in OP zaal (aan 5 ml/</a:t>
            </a:r>
            <a:r>
              <a:rPr lang="nl-NL" sz="1400" dirty="0" err="1"/>
              <a:t>h</a:t>
            </a:r>
            <a:r>
              <a:rPr lang="nl-NL" sz="1400" dirty="0"/>
              <a:t> starten bij binnenrijden zaal)</a:t>
            </a:r>
            <a:endParaRPr lang="en-US" sz="1400" dirty="0"/>
          </a:p>
          <a:p>
            <a:pPr lvl="1">
              <a:lnSpc>
                <a:spcPct val="80000"/>
              </a:lnSpc>
            </a:pPr>
            <a:r>
              <a:rPr lang="nl-NL" sz="1400" dirty="0"/>
              <a:t>3 </a:t>
            </a:r>
            <a:r>
              <a:rPr lang="nl-NL" sz="1400" dirty="0" err="1"/>
              <a:t>way</a:t>
            </a:r>
            <a:r>
              <a:rPr lang="nl-NL" sz="1400" dirty="0"/>
              <a:t> TIVA set verbinden op spuitpompen en </a:t>
            </a:r>
            <a:r>
              <a:rPr lang="nl-NL" sz="1400" dirty="0" err="1"/>
              <a:t>perfusalgan</a:t>
            </a:r>
            <a:r>
              <a:rPr lang="nl-NL" sz="1400" dirty="0"/>
              <a:t> op zijlijn via infuusset </a:t>
            </a:r>
            <a:r>
              <a:rPr lang="nl-NL" sz="1400" dirty="0" err="1"/>
              <a:t>flushen</a:t>
            </a:r>
            <a:r>
              <a:rPr lang="nl-NL" sz="1400" dirty="0"/>
              <a:t>. (driewegkraan dicht in </a:t>
            </a:r>
            <a:r>
              <a:rPr lang="nl-NL" sz="1400" dirty="0" err="1"/>
              <a:t>perfusalgan</a:t>
            </a:r>
            <a:r>
              <a:rPr lang="nl-NL" sz="1400" dirty="0"/>
              <a:t> fles steken en luchtledig laten zuigen, klem sluiten, luchtklep openen en druppelkamer vullen, klem terug openen en leiding vol laten zuigen, driewegkraan openen en verder lijn laten vullen.)</a:t>
            </a:r>
            <a:endParaRPr lang="en-US" sz="1400" dirty="0"/>
          </a:p>
          <a:p>
            <a:pPr lvl="1">
              <a:lnSpc>
                <a:spcPct val="80000"/>
              </a:lnSpc>
            </a:pPr>
            <a:r>
              <a:rPr lang="nl-NL" sz="1400" dirty="0" err="1"/>
              <a:t>Ephedrine</a:t>
            </a:r>
            <a:r>
              <a:rPr lang="nl-NL" sz="1400" dirty="0"/>
              <a:t> 1/10 in 10ml spuit ‘markeren met zwarte lijn </a:t>
            </a:r>
            <a:endParaRPr lang="en-US" sz="1400" dirty="0"/>
          </a:p>
          <a:p>
            <a:pPr lvl="1">
              <a:lnSpc>
                <a:spcPct val="80000"/>
              </a:lnSpc>
            </a:pPr>
            <a:r>
              <a:rPr lang="nl-NL" sz="1400" dirty="0" err="1"/>
              <a:t>Neosynephrine</a:t>
            </a:r>
            <a:r>
              <a:rPr lang="nl-NL" sz="1400" dirty="0"/>
              <a:t> 1/100 in 10 ml spuit (markeren met onderbroken zwarte lijn)</a:t>
            </a:r>
            <a:endParaRPr lang="en-US" sz="1400" dirty="0"/>
          </a:p>
          <a:p>
            <a:pPr lvl="1">
              <a:lnSpc>
                <a:spcPct val="80000"/>
              </a:lnSpc>
            </a:pPr>
            <a:r>
              <a:rPr lang="nl-NL" sz="1400" dirty="0" err="1"/>
              <a:t>Methyleenblauw</a:t>
            </a:r>
            <a:r>
              <a:rPr lang="nl-NL" sz="1400" dirty="0"/>
              <a:t> minimum 4 </a:t>
            </a:r>
            <a:r>
              <a:rPr lang="nl-NL" sz="1400" dirty="0" err="1"/>
              <a:t>ampoullen</a:t>
            </a:r>
            <a:r>
              <a:rPr lang="nl-NL" sz="1400" dirty="0"/>
              <a:t> in 1000 ml oplossen.</a:t>
            </a:r>
            <a:endParaRPr lang="en-US" sz="1400" dirty="0"/>
          </a:p>
          <a:p>
            <a:pPr>
              <a:lnSpc>
                <a:spcPct val="80000"/>
              </a:lnSpc>
            </a:pPr>
            <a:r>
              <a:rPr lang="nl-NL" sz="1600" b="1" dirty="0"/>
              <a:t>2. Klaar </a:t>
            </a:r>
            <a:r>
              <a:rPr lang="nl-NL" sz="1600" b="1" dirty="0" err="1"/>
              <a:t>legggen</a:t>
            </a:r>
            <a:r>
              <a:rPr lang="nl-NL" sz="1600" b="1" dirty="0"/>
              <a:t> vooraf in pre anesthesie:</a:t>
            </a:r>
            <a:endParaRPr lang="en-US" sz="1600" dirty="0"/>
          </a:p>
          <a:p>
            <a:pPr lvl="1">
              <a:lnSpc>
                <a:spcPct val="80000"/>
              </a:lnSpc>
            </a:pPr>
            <a:r>
              <a:rPr lang="nl-NL" sz="1400" dirty="0"/>
              <a:t>DHB 1 ml in 2 ml spuit</a:t>
            </a:r>
            <a:endParaRPr lang="en-US" sz="1400" dirty="0"/>
          </a:p>
          <a:p>
            <a:pPr lvl="1">
              <a:lnSpc>
                <a:spcPct val="80000"/>
              </a:lnSpc>
            </a:pPr>
            <a:r>
              <a:rPr lang="nl-NL" sz="1400" dirty="0" err="1"/>
              <a:t>Esmeron</a:t>
            </a:r>
            <a:r>
              <a:rPr lang="nl-NL" sz="1400" dirty="0"/>
              <a:t> 5 ml in 5 ml spuit</a:t>
            </a:r>
            <a:endParaRPr lang="en-US" sz="1400" dirty="0"/>
          </a:p>
          <a:p>
            <a:pPr lvl="1">
              <a:lnSpc>
                <a:spcPct val="80000"/>
              </a:lnSpc>
            </a:pPr>
            <a:r>
              <a:rPr lang="nl-NL" sz="1400" dirty="0" err="1"/>
              <a:t>Diprivan</a:t>
            </a:r>
            <a:r>
              <a:rPr lang="nl-NL" sz="1400" dirty="0"/>
              <a:t> 20 ml ( tweede extra bij mannen met hoog BMI)</a:t>
            </a:r>
            <a:endParaRPr lang="en-US" sz="1400" dirty="0"/>
          </a:p>
          <a:p>
            <a:pPr lvl="1">
              <a:lnSpc>
                <a:spcPct val="80000"/>
              </a:lnSpc>
            </a:pPr>
            <a:r>
              <a:rPr lang="nl-NL" sz="1400" dirty="0" err="1"/>
              <a:t>Sufentanil</a:t>
            </a:r>
            <a:r>
              <a:rPr lang="nl-NL" sz="1400" dirty="0"/>
              <a:t> 5 ml in 5 ml spuit ( tweede extra voor binnen)</a:t>
            </a:r>
            <a:endParaRPr lang="en-US" sz="1400" dirty="0"/>
          </a:p>
          <a:p>
            <a:pPr lvl="1">
              <a:lnSpc>
                <a:spcPct val="80000"/>
              </a:lnSpc>
            </a:pPr>
            <a:r>
              <a:rPr lang="nl-NL" sz="1400" dirty="0"/>
              <a:t>Dikke maagsonde 34 met opvangzak (</a:t>
            </a:r>
            <a:r>
              <a:rPr lang="nl-NL" sz="1400" dirty="0" err="1"/>
              <a:t>swifel</a:t>
            </a:r>
            <a:r>
              <a:rPr lang="nl-NL" sz="1400" dirty="0"/>
              <a:t> verpakking bewaren) en 150 ml spuit. Plooi zak met papier langs buiten en schuif afsluitklem over papier dat hier juist over past. </a:t>
            </a:r>
            <a:endParaRPr lang="en-US" sz="1400" dirty="0"/>
          </a:p>
          <a:p>
            <a:pPr lvl="1">
              <a:lnSpc>
                <a:spcPct val="80000"/>
              </a:lnSpc>
            </a:pPr>
            <a:r>
              <a:rPr lang="nl-NL" sz="1400" dirty="0" err="1"/>
              <a:t>Cefazoline</a:t>
            </a:r>
            <a:r>
              <a:rPr lang="nl-NL" sz="1400" dirty="0"/>
              <a:t> 2 gr BMI &gt; 40 anders 1 </a:t>
            </a:r>
            <a:r>
              <a:rPr lang="nl-NL" sz="1400" dirty="0" err="1"/>
              <a:t>gr.</a:t>
            </a:r>
            <a:r>
              <a:rPr lang="nl-NL" sz="1400" dirty="0"/>
              <a:t>  Bij allergie </a:t>
            </a:r>
            <a:r>
              <a:rPr lang="nl-NL" sz="1400" dirty="0" err="1"/>
              <a:t>peni</a:t>
            </a:r>
            <a:r>
              <a:rPr lang="nl-NL" sz="1400" dirty="0"/>
              <a:t> </a:t>
            </a:r>
            <a:r>
              <a:rPr lang="nl-NL" sz="1400" dirty="0" err="1"/>
              <a:t>Vanco</a:t>
            </a:r>
            <a:r>
              <a:rPr lang="nl-NL" sz="1400" dirty="0"/>
              <a:t> 1 gr in 50 ml </a:t>
            </a:r>
            <a:r>
              <a:rPr lang="nl-NL" sz="1400" dirty="0" err="1"/>
              <a:t>NaCl</a:t>
            </a:r>
            <a:r>
              <a:rPr lang="nl-NL" sz="1400" dirty="0"/>
              <a:t> met debiet regelaar laten lopen over 1 </a:t>
            </a:r>
            <a:r>
              <a:rPr lang="nl-NL" sz="1400" dirty="0" err="1"/>
              <a:t>h</a:t>
            </a:r>
            <a:endParaRPr lang="en-US" sz="1400" dirty="0"/>
          </a:p>
          <a:p>
            <a:pPr lvl="1">
              <a:lnSpc>
                <a:spcPct val="80000"/>
              </a:lnSpc>
            </a:pPr>
            <a:r>
              <a:rPr lang="nl-NL" sz="1400" dirty="0"/>
              <a:t>brede riemen aanwezig? Twee paar per zaal. </a:t>
            </a:r>
            <a:r>
              <a:rPr lang="nl-NL" sz="1400" dirty="0" err="1"/>
              <a:t>Hextril</a:t>
            </a:r>
            <a:r>
              <a:rPr lang="nl-NL" sz="1400" dirty="0"/>
              <a:t> voor mondspoeling</a:t>
            </a:r>
            <a:endParaRPr lang="en-US" sz="1400" dirty="0"/>
          </a:p>
          <a:p>
            <a:pPr lvl="1">
              <a:lnSpc>
                <a:spcPct val="80000"/>
              </a:lnSpc>
            </a:pPr>
            <a:r>
              <a:rPr lang="nl-NL" sz="1400" dirty="0"/>
              <a:t>KY gel op </a:t>
            </a:r>
            <a:r>
              <a:rPr lang="nl-NL" sz="1400" dirty="0" err="1"/>
              <a:t>cuff</a:t>
            </a:r>
            <a:r>
              <a:rPr lang="nl-NL" sz="1400" dirty="0"/>
              <a:t> </a:t>
            </a:r>
            <a:r>
              <a:rPr lang="nl-NL" sz="1400" dirty="0" smtClean="0"/>
              <a:t>ETT of Taperguard, </a:t>
            </a:r>
            <a:r>
              <a:rPr lang="nl-NL" sz="1400" dirty="0" err="1"/>
              <a:t>mandrin</a:t>
            </a:r>
            <a:r>
              <a:rPr lang="nl-NL" sz="1400" dirty="0"/>
              <a:t> beschikbaar, </a:t>
            </a:r>
            <a:r>
              <a:rPr lang="nl-NL" sz="1400" dirty="0" err="1"/>
              <a:t>Cuff</a:t>
            </a:r>
            <a:r>
              <a:rPr lang="nl-NL" sz="1400" dirty="0"/>
              <a:t> controller met connectielijn</a:t>
            </a:r>
            <a:endParaRPr lang="en-US" sz="1400" dirty="0"/>
          </a:p>
          <a:p>
            <a:pPr lvl="1">
              <a:lnSpc>
                <a:spcPct val="80000"/>
              </a:lnSpc>
            </a:pPr>
            <a:r>
              <a:rPr lang="nl-NL" sz="1400" dirty="0"/>
              <a:t>Mac 3 laryngoscoop blad, videolaryngoscoop klaar of weten waar.</a:t>
            </a:r>
            <a:endParaRPr lang="en-US" sz="1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7" name="Slide Number Placeholder 5"/>
          <p:cNvSpPr>
            <a:spLocks noGrp="1"/>
          </p:cNvSpPr>
          <p:nvPr>
            <p:ph type="sldNum" sz="quarter" idx="12"/>
          </p:nvPr>
        </p:nvSpPr>
        <p:spPr/>
        <p:txBody>
          <a:bodyPr/>
          <a:lstStyle/>
          <a:p>
            <a:fld id="{BD2B786F-3E81-F148-9463-E046DB4EF659}" type="slidenum">
              <a:rPr lang="nl-NL"/>
              <a:pPr/>
              <a:t>63</a:t>
            </a:fld>
            <a:endParaRPr lang="nl-NL"/>
          </a:p>
        </p:txBody>
      </p:sp>
      <p:sp>
        <p:nvSpPr>
          <p:cNvPr id="386050" name="Rectangle 2"/>
          <p:cNvSpPr>
            <a:spLocks noGrp="1" noChangeArrowheads="1"/>
          </p:cNvSpPr>
          <p:nvPr>
            <p:ph type="title"/>
          </p:nvPr>
        </p:nvSpPr>
        <p:spPr>
          <a:xfrm>
            <a:off x="1295400" y="152400"/>
            <a:ext cx="7848599" cy="1066800"/>
          </a:xfrm>
        </p:spPr>
        <p:txBody>
          <a:bodyPr/>
          <a:lstStyle/>
          <a:p>
            <a:r>
              <a:rPr lang="en-GB" sz="3200"/>
              <a:t>Remember:Patient type with a high mortality risk apple WHR&gt;1 intra, abd fat</a:t>
            </a:r>
          </a:p>
        </p:txBody>
      </p:sp>
      <p:sp>
        <p:nvSpPr>
          <p:cNvPr id="386051" name="Rectangle 3"/>
          <p:cNvSpPr>
            <a:spLocks noGrp="1" noChangeArrowheads="1"/>
          </p:cNvSpPr>
          <p:nvPr>
            <p:ph type="body" idx="1"/>
          </p:nvPr>
        </p:nvSpPr>
        <p:spPr>
          <a:xfrm>
            <a:off x="3059113" y="1676400"/>
            <a:ext cx="5551487" cy="4724400"/>
          </a:xfrm>
        </p:spPr>
        <p:txBody>
          <a:bodyPr/>
          <a:lstStyle/>
          <a:p>
            <a:r>
              <a:rPr lang="en-GB" sz="2800"/>
              <a:t>Elderly male diabetes patient with hypertension and being super obese, no weigth loss.</a:t>
            </a:r>
          </a:p>
          <a:p>
            <a:pPr lvl="1"/>
            <a:r>
              <a:rPr lang="en-GB" sz="2400"/>
              <a:t>Buchwald 2007</a:t>
            </a:r>
          </a:p>
          <a:p>
            <a:r>
              <a:rPr lang="en-GB" sz="2800"/>
              <a:t>Central abdominal fat, not stopped smoking, alcoholic</a:t>
            </a:r>
          </a:p>
          <a:p>
            <a:pPr lvl="1"/>
            <a:r>
              <a:rPr lang="en-GB" sz="2400"/>
              <a:t>General risk </a:t>
            </a:r>
          </a:p>
          <a:p>
            <a:r>
              <a:rPr lang="en-GB" sz="2800"/>
              <a:t>Asthma and coronary artery disease</a:t>
            </a:r>
          </a:p>
          <a:p>
            <a:pPr lvl="1"/>
            <a:r>
              <a:rPr lang="en-GB" sz="2400"/>
              <a:t>Cardio pulmonary risks</a:t>
            </a:r>
          </a:p>
        </p:txBody>
      </p:sp>
      <p:pic>
        <p:nvPicPr>
          <p:cNvPr id="386052" name="Picture 4" descr="cartoon obese man"/>
          <p:cNvPicPr>
            <a:picLocks noChangeAspect="1" noChangeArrowheads="1"/>
          </p:cNvPicPr>
          <p:nvPr/>
        </p:nvPicPr>
        <p:blipFill>
          <a:blip r:embed="rId2"/>
          <a:srcRect/>
          <a:stretch>
            <a:fillRect/>
          </a:stretch>
        </p:blipFill>
        <p:spPr bwMode="auto">
          <a:xfrm>
            <a:off x="0" y="1916113"/>
            <a:ext cx="2951163" cy="393382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JPM  9 9 2010  Anesthesie voor bariatrische heelk</a:t>
            </a:r>
            <a:endParaRPr lang="nl-NL"/>
          </a:p>
        </p:txBody>
      </p:sp>
      <p:sp>
        <p:nvSpPr>
          <p:cNvPr id="6" name="Slide Number Placeholder 5"/>
          <p:cNvSpPr>
            <a:spLocks noGrp="1"/>
          </p:cNvSpPr>
          <p:nvPr>
            <p:ph type="sldNum" sz="quarter" idx="12"/>
          </p:nvPr>
        </p:nvSpPr>
        <p:spPr/>
        <p:txBody>
          <a:bodyPr/>
          <a:lstStyle/>
          <a:p>
            <a:fld id="{1E611F76-CD5E-6342-90A1-F21811609CBB}" type="slidenum">
              <a:rPr lang="nl-NL"/>
              <a:pPr/>
              <a:t>7</a:t>
            </a:fld>
            <a:endParaRPr lang="nl-NL"/>
          </a:p>
        </p:txBody>
      </p:sp>
      <p:sp>
        <p:nvSpPr>
          <p:cNvPr id="348162" name="Rectangle 2"/>
          <p:cNvSpPr>
            <a:spLocks noGrp="1" noChangeArrowheads="1"/>
          </p:cNvSpPr>
          <p:nvPr>
            <p:ph type="title"/>
          </p:nvPr>
        </p:nvSpPr>
        <p:spPr/>
        <p:txBody>
          <a:bodyPr/>
          <a:lstStyle/>
          <a:p>
            <a:r>
              <a:rPr lang="en-US" sz="4000" dirty="0">
                <a:solidFill>
                  <a:schemeClr val="bg2"/>
                </a:solidFill>
                <a:latin typeface="Times New Roman" charset="0"/>
              </a:rPr>
              <a:t>Immediate post operative treatment of bleeding</a:t>
            </a:r>
          </a:p>
        </p:txBody>
      </p:sp>
      <p:sp>
        <p:nvSpPr>
          <p:cNvPr id="348163" name="Rectangle 3"/>
          <p:cNvSpPr>
            <a:spLocks noGrp="1" noChangeArrowheads="1"/>
          </p:cNvSpPr>
          <p:nvPr>
            <p:ph type="body" idx="1"/>
          </p:nvPr>
        </p:nvSpPr>
        <p:spPr>
          <a:xfrm>
            <a:off x="457200" y="1600200"/>
            <a:ext cx="8686800" cy="5257800"/>
          </a:xfrm>
        </p:spPr>
        <p:txBody>
          <a:bodyPr/>
          <a:lstStyle/>
          <a:p>
            <a:pPr>
              <a:lnSpc>
                <a:spcPct val="90000"/>
              </a:lnSpc>
            </a:pPr>
            <a:r>
              <a:rPr lang="en-US" sz="2400" dirty="0">
                <a:solidFill>
                  <a:schemeClr val="bg2"/>
                </a:solidFill>
              </a:rPr>
              <a:t>Most frequent complication:</a:t>
            </a:r>
          </a:p>
          <a:p>
            <a:pPr lvl="1">
              <a:lnSpc>
                <a:spcPct val="90000"/>
              </a:lnSpc>
            </a:pPr>
            <a:r>
              <a:rPr lang="en-US" sz="2000" dirty="0">
                <a:solidFill>
                  <a:schemeClr val="bg2"/>
                </a:solidFill>
              </a:rPr>
              <a:t>Bleeding intra-intestinal or extra-intestinal</a:t>
            </a:r>
          </a:p>
          <a:p>
            <a:pPr lvl="1">
              <a:lnSpc>
                <a:spcPct val="90000"/>
              </a:lnSpc>
            </a:pPr>
            <a:r>
              <a:rPr lang="en-US" sz="2000" dirty="0">
                <a:solidFill>
                  <a:schemeClr val="bg2"/>
                </a:solidFill>
              </a:rPr>
              <a:t>Control </a:t>
            </a:r>
            <a:r>
              <a:rPr lang="en-US" sz="2000" dirty="0" err="1">
                <a:solidFill>
                  <a:schemeClr val="bg2"/>
                </a:solidFill>
              </a:rPr>
              <a:t>Hb</a:t>
            </a:r>
            <a:endParaRPr lang="en-US" sz="2000" dirty="0">
              <a:solidFill>
                <a:schemeClr val="bg2"/>
              </a:solidFill>
            </a:endParaRPr>
          </a:p>
          <a:p>
            <a:pPr lvl="1">
              <a:lnSpc>
                <a:spcPct val="90000"/>
              </a:lnSpc>
            </a:pPr>
            <a:r>
              <a:rPr lang="en-US" sz="2000" dirty="0">
                <a:solidFill>
                  <a:schemeClr val="bg2"/>
                </a:solidFill>
              </a:rPr>
              <a:t>Know signs of </a:t>
            </a:r>
            <a:r>
              <a:rPr lang="en-US" sz="2000" dirty="0" err="1">
                <a:solidFill>
                  <a:schemeClr val="bg2"/>
                </a:solidFill>
              </a:rPr>
              <a:t>hypovolemia</a:t>
            </a:r>
            <a:r>
              <a:rPr lang="en-US" sz="2000" dirty="0">
                <a:solidFill>
                  <a:schemeClr val="bg2"/>
                </a:solidFill>
              </a:rPr>
              <a:t>: </a:t>
            </a:r>
          </a:p>
          <a:p>
            <a:pPr lvl="2">
              <a:lnSpc>
                <a:spcPct val="90000"/>
              </a:lnSpc>
            </a:pPr>
            <a:r>
              <a:rPr lang="en-US" sz="1800" dirty="0">
                <a:solidFill>
                  <a:schemeClr val="bg2"/>
                </a:solidFill>
              </a:rPr>
              <a:t>tachycardia </a:t>
            </a:r>
          </a:p>
          <a:p>
            <a:pPr lvl="2">
              <a:lnSpc>
                <a:spcPct val="90000"/>
              </a:lnSpc>
            </a:pPr>
            <a:r>
              <a:rPr lang="en-US" sz="1800" dirty="0">
                <a:solidFill>
                  <a:schemeClr val="bg2"/>
                </a:solidFill>
              </a:rPr>
              <a:t>low diastolic pressure</a:t>
            </a:r>
          </a:p>
          <a:p>
            <a:pPr lvl="2">
              <a:lnSpc>
                <a:spcPct val="90000"/>
              </a:lnSpc>
            </a:pPr>
            <a:r>
              <a:rPr lang="en-US" sz="1800" dirty="0">
                <a:solidFill>
                  <a:schemeClr val="bg2"/>
                </a:solidFill>
              </a:rPr>
              <a:t>Blood pressure variation</a:t>
            </a:r>
          </a:p>
          <a:p>
            <a:pPr>
              <a:lnSpc>
                <a:spcPct val="90000"/>
              </a:lnSpc>
            </a:pPr>
            <a:r>
              <a:rPr lang="en-US" sz="2400" dirty="0">
                <a:solidFill>
                  <a:schemeClr val="bg2"/>
                </a:solidFill>
              </a:rPr>
              <a:t>Diagnosis by suction catheter  immediate before </a:t>
            </a:r>
            <a:r>
              <a:rPr lang="en-US" sz="2400" dirty="0" err="1">
                <a:solidFill>
                  <a:schemeClr val="bg2"/>
                </a:solidFill>
              </a:rPr>
              <a:t>extubation</a:t>
            </a:r>
            <a:endParaRPr lang="en-US" sz="2400" dirty="0">
              <a:solidFill>
                <a:schemeClr val="bg2"/>
              </a:solidFill>
            </a:endParaRPr>
          </a:p>
          <a:p>
            <a:pPr>
              <a:lnSpc>
                <a:spcPct val="90000"/>
              </a:lnSpc>
            </a:pPr>
            <a:r>
              <a:rPr lang="en-US" sz="2400" dirty="0" err="1">
                <a:solidFill>
                  <a:schemeClr val="bg2"/>
                </a:solidFill>
              </a:rPr>
              <a:t>Rince</a:t>
            </a:r>
            <a:r>
              <a:rPr lang="en-US" sz="2400" dirty="0">
                <a:solidFill>
                  <a:schemeClr val="bg2"/>
                </a:solidFill>
              </a:rPr>
              <a:t> Ice water through gastric tube for intra luminal bleeding</a:t>
            </a:r>
          </a:p>
          <a:p>
            <a:pPr>
              <a:lnSpc>
                <a:spcPct val="90000"/>
              </a:lnSpc>
            </a:pPr>
            <a:r>
              <a:rPr lang="en-US" sz="2400" dirty="0">
                <a:solidFill>
                  <a:schemeClr val="bg2"/>
                </a:solidFill>
              </a:rPr>
              <a:t>Plasma expanders - Transfusion of blood</a:t>
            </a:r>
          </a:p>
          <a:p>
            <a:pPr>
              <a:lnSpc>
                <a:spcPct val="90000"/>
              </a:lnSpc>
            </a:pPr>
            <a:r>
              <a:rPr lang="en-US" sz="2400" dirty="0" err="1">
                <a:solidFill>
                  <a:schemeClr val="bg2"/>
                </a:solidFill>
              </a:rPr>
              <a:t>Gastroscopic</a:t>
            </a:r>
            <a:r>
              <a:rPr lang="en-US" sz="2400" dirty="0">
                <a:solidFill>
                  <a:schemeClr val="bg2"/>
                </a:solidFill>
              </a:rPr>
              <a:t> coagulation of intra-intestinal bleeding</a:t>
            </a:r>
          </a:p>
          <a:p>
            <a:pPr>
              <a:lnSpc>
                <a:spcPct val="90000"/>
              </a:lnSpc>
            </a:pPr>
            <a:r>
              <a:rPr lang="en-US" sz="2400" dirty="0">
                <a:solidFill>
                  <a:schemeClr val="bg2"/>
                </a:solidFill>
              </a:rPr>
              <a:t>Laparoscopic re intervention for extra-intestinal bleeding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JPM  9 9 2010  Anesthesie voor bariatrische heelk</a:t>
            </a:r>
            <a:endParaRPr lang="nl-NL"/>
          </a:p>
        </p:txBody>
      </p:sp>
      <p:sp>
        <p:nvSpPr>
          <p:cNvPr id="7" name="Slide Number Placeholder 6"/>
          <p:cNvSpPr>
            <a:spLocks noGrp="1"/>
          </p:cNvSpPr>
          <p:nvPr>
            <p:ph type="sldNum" sz="quarter" idx="12"/>
          </p:nvPr>
        </p:nvSpPr>
        <p:spPr/>
        <p:txBody>
          <a:bodyPr/>
          <a:lstStyle/>
          <a:p>
            <a:fld id="{B1A25D87-4E6E-6644-8486-956F1007AED3}" type="slidenum">
              <a:rPr lang="nl-NL"/>
              <a:pPr/>
              <a:t>8</a:t>
            </a:fld>
            <a:endParaRPr lang="nl-NL"/>
          </a:p>
        </p:txBody>
      </p:sp>
      <p:sp>
        <p:nvSpPr>
          <p:cNvPr id="349186" name="Rectangle 2"/>
          <p:cNvSpPr>
            <a:spLocks noGrp="1" noChangeArrowheads="1"/>
          </p:cNvSpPr>
          <p:nvPr>
            <p:ph type="title"/>
          </p:nvPr>
        </p:nvSpPr>
        <p:spPr>
          <a:xfrm>
            <a:off x="1219200" y="152400"/>
            <a:ext cx="7391400" cy="725488"/>
          </a:xfrm>
        </p:spPr>
        <p:txBody>
          <a:bodyPr/>
          <a:lstStyle/>
          <a:p>
            <a:r>
              <a:rPr lang="en-US" sz="4000">
                <a:solidFill>
                  <a:schemeClr val="bg2"/>
                </a:solidFill>
                <a:latin typeface="Times New Roman" charset="0"/>
              </a:rPr>
              <a:t>Bleeding prevention</a:t>
            </a:r>
          </a:p>
        </p:txBody>
      </p:sp>
      <p:sp>
        <p:nvSpPr>
          <p:cNvPr id="349187" name="Rectangle 3"/>
          <p:cNvSpPr>
            <a:spLocks noGrp="1" noChangeArrowheads="1"/>
          </p:cNvSpPr>
          <p:nvPr>
            <p:ph type="body" sz="half" idx="1"/>
          </p:nvPr>
        </p:nvSpPr>
        <p:spPr>
          <a:xfrm>
            <a:off x="528638" y="1052513"/>
            <a:ext cx="8147050" cy="3600450"/>
          </a:xfrm>
        </p:spPr>
        <p:txBody>
          <a:bodyPr/>
          <a:lstStyle/>
          <a:p>
            <a:r>
              <a:rPr lang="en-US" sz="2400">
                <a:solidFill>
                  <a:schemeClr val="bg2"/>
                </a:solidFill>
              </a:rPr>
              <a:t>Control of extra luminal bleeding</a:t>
            </a:r>
          </a:p>
          <a:p>
            <a:pPr lvl="1"/>
            <a:r>
              <a:rPr lang="en-US" sz="2000">
                <a:solidFill>
                  <a:schemeClr val="bg2"/>
                </a:solidFill>
              </a:rPr>
              <a:t>Elevation of blood pressure at end of procedure &gt; 140 SAP</a:t>
            </a:r>
          </a:p>
          <a:p>
            <a:pPr>
              <a:spcBef>
                <a:spcPct val="0"/>
              </a:spcBef>
              <a:buFont typeface="Wingdings" charset="2"/>
              <a:buNone/>
            </a:pPr>
            <a:r>
              <a:rPr lang="en-US" sz="2000">
                <a:solidFill>
                  <a:schemeClr val="bg2"/>
                </a:solidFill>
              </a:rPr>
              <a:t>			Obes Surg 2007; 17: 1051</a:t>
            </a:r>
            <a:endParaRPr lang="en-US" sz="2400">
              <a:solidFill>
                <a:schemeClr val="bg2"/>
              </a:solidFill>
            </a:endParaRPr>
          </a:p>
          <a:p>
            <a:r>
              <a:rPr lang="en-US" sz="2400">
                <a:solidFill>
                  <a:schemeClr val="bg2"/>
                </a:solidFill>
              </a:rPr>
              <a:t>Control of Internal bleeding is difficult</a:t>
            </a:r>
          </a:p>
          <a:p>
            <a:pPr lvl="1"/>
            <a:r>
              <a:rPr lang="en-US" sz="2000">
                <a:solidFill>
                  <a:schemeClr val="bg2"/>
                </a:solidFill>
              </a:rPr>
              <a:t>Post op gastric tube aspiration</a:t>
            </a:r>
          </a:p>
          <a:p>
            <a:pPr lvl="1"/>
            <a:r>
              <a:rPr lang="en-US" sz="2000">
                <a:solidFill>
                  <a:schemeClr val="bg2"/>
                </a:solidFill>
              </a:rPr>
              <a:t>Ice water rinsing in gastric tube</a:t>
            </a:r>
          </a:p>
          <a:p>
            <a:r>
              <a:rPr lang="en-US" sz="2400">
                <a:solidFill>
                  <a:schemeClr val="bg2"/>
                </a:solidFill>
              </a:rPr>
              <a:t>Elevation of blood pressure during stapling ?</a:t>
            </a:r>
          </a:p>
          <a:p>
            <a:r>
              <a:rPr lang="en-US" sz="2400">
                <a:solidFill>
                  <a:schemeClr val="bg2"/>
                </a:solidFill>
              </a:rPr>
              <a:t>In 2008, 2009 number of reinterventions dropped.</a:t>
            </a:r>
          </a:p>
          <a:p>
            <a:endParaRPr lang="en-US" sz="2400">
              <a:solidFill>
                <a:schemeClr val="bg2"/>
              </a:solidFill>
            </a:endParaRPr>
          </a:p>
        </p:txBody>
      </p:sp>
      <p:graphicFrame>
        <p:nvGraphicFramePr>
          <p:cNvPr id="349188" name="Object 4"/>
          <p:cNvGraphicFramePr>
            <a:graphicFrameLocks noChangeAspect="1"/>
          </p:cNvGraphicFramePr>
          <p:nvPr>
            <p:ph sz="half" idx="2"/>
          </p:nvPr>
        </p:nvGraphicFramePr>
        <p:xfrm>
          <a:off x="1979613" y="4267200"/>
          <a:ext cx="4410075" cy="2590800"/>
        </p:xfrm>
        <a:graphic>
          <a:graphicData uri="http://schemas.openxmlformats.org/presentationml/2006/ole">
            <p:oleObj spid="_x0000_s349188" name="Grafiek" r:id="rId3" imgW="5041900" imgH="2971800" progId="Excel.Sheet.8">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JPM CAPE 7 10 2010</a:t>
            </a:r>
            <a:endParaRPr lang="nl-NL"/>
          </a:p>
        </p:txBody>
      </p:sp>
      <p:sp>
        <p:nvSpPr>
          <p:cNvPr id="8" name="Slide Number Placeholder 5"/>
          <p:cNvSpPr>
            <a:spLocks noGrp="1"/>
          </p:cNvSpPr>
          <p:nvPr>
            <p:ph type="sldNum" sz="quarter" idx="12"/>
          </p:nvPr>
        </p:nvSpPr>
        <p:spPr/>
        <p:txBody>
          <a:bodyPr/>
          <a:lstStyle/>
          <a:p>
            <a:fld id="{ED6B6ECF-A282-DD44-8FAB-AF14ED7E8F94}" type="slidenum">
              <a:rPr lang="nl-NL"/>
              <a:pPr/>
              <a:t>9</a:t>
            </a:fld>
            <a:endParaRPr lang="nl-NL"/>
          </a:p>
        </p:txBody>
      </p:sp>
      <p:sp>
        <p:nvSpPr>
          <p:cNvPr id="433154" name="Rectangle 2"/>
          <p:cNvSpPr>
            <a:spLocks noGrp="1" noChangeArrowheads="1"/>
          </p:cNvSpPr>
          <p:nvPr>
            <p:ph type="title"/>
          </p:nvPr>
        </p:nvSpPr>
        <p:spPr>
          <a:xfrm>
            <a:off x="1219200" y="152400"/>
            <a:ext cx="7924800" cy="1066800"/>
          </a:xfrm>
        </p:spPr>
        <p:txBody>
          <a:bodyPr/>
          <a:lstStyle/>
          <a:p>
            <a:r>
              <a:rPr lang="en-US" sz="4000" dirty="0">
                <a:latin typeface="Times New Roman" charset="0"/>
              </a:rPr>
              <a:t>Post op gastric tube aspiration test</a:t>
            </a:r>
          </a:p>
        </p:txBody>
      </p:sp>
      <p:sp>
        <p:nvSpPr>
          <p:cNvPr id="433155" name="Rectangle 3"/>
          <p:cNvSpPr>
            <a:spLocks noGrp="1" noChangeArrowheads="1"/>
          </p:cNvSpPr>
          <p:nvPr>
            <p:ph type="body" idx="1"/>
          </p:nvPr>
        </p:nvSpPr>
        <p:spPr>
          <a:xfrm>
            <a:off x="323850" y="1143000"/>
            <a:ext cx="8820150" cy="4724400"/>
          </a:xfrm>
        </p:spPr>
        <p:txBody>
          <a:bodyPr/>
          <a:lstStyle/>
          <a:p>
            <a:r>
              <a:rPr lang="en-US" sz="2800" dirty="0"/>
              <a:t>Treat if new red blood detected</a:t>
            </a:r>
          </a:p>
          <a:p>
            <a:r>
              <a:rPr lang="en-US" sz="2800" dirty="0"/>
              <a:t>Empty stomach pouch to prevent aspiration</a:t>
            </a:r>
          </a:p>
        </p:txBody>
      </p:sp>
      <p:pic>
        <p:nvPicPr>
          <p:cNvPr id="433156" name="Picture 4" descr="DSC00144"/>
          <p:cNvPicPr>
            <a:picLocks noChangeAspect="1" noChangeArrowheads="1"/>
          </p:cNvPicPr>
          <p:nvPr/>
        </p:nvPicPr>
        <p:blipFill>
          <a:blip r:embed="rId2"/>
          <a:srcRect/>
          <a:stretch>
            <a:fillRect/>
          </a:stretch>
        </p:blipFill>
        <p:spPr bwMode="auto">
          <a:xfrm>
            <a:off x="0" y="2420938"/>
            <a:ext cx="3327400" cy="4437062"/>
          </a:xfrm>
          <a:prstGeom prst="rect">
            <a:avLst/>
          </a:prstGeom>
          <a:noFill/>
        </p:spPr>
      </p:pic>
      <p:pic>
        <p:nvPicPr>
          <p:cNvPr id="433157" name="Picture 5" descr="DSC00149"/>
          <p:cNvPicPr>
            <a:picLocks noChangeAspect="1" noChangeArrowheads="1"/>
          </p:cNvPicPr>
          <p:nvPr/>
        </p:nvPicPr>
        <p:blipFill>
          <a:blip r:embed="rId3"/>
          <a:srcRect/>
          <a:stretch>
            <a:fillRect/>
          </a:stretch>
        </p:blipFill>
        <p:spPr bwMode="auto">
          <a:xfrm>
            <a:off x="5816600" y="2420938"/>
            <a:ext cx="3327400" cy="4437062"/>
          </a:xfrm>
          <a:prstGeom prst="rect">
            <a:avLst/>
          </a:prstGeom>
          <a:noFill/>
        </p:spPr>
      </p:pic>
      <p:sp>
        <p:nvSpPr>
          <p:cNvPr id="10" name="Oval 9"/>
          <p:cNvSpPr/>
          <p:nvPr/>
        </p:nvSpPr>
        <p:spPr bwMode="auto">
          <a:xfrm>
            <a:off x="762000" y="5638800"/>
            <a:ext cx="1524000" cy="45720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6248400" y="6400800"/>
            <a:ext cx="1524000" cy="45720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
        <p:nvSpPr>
          <p:cNvPr id="12" name="Oval 11"/>
          <p:cNvSpPr/>
          <p:nvPr/>
        </p:nvSpPr>
        <p:spPr bwMode="auto">
          <a:xfrm>
            <a:off x="3733800" y="3657600"/>
            <a:ext cx="609600" cy="45720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ntwerpsjabloon Medisch">
  <a:themeElements>
    <a:clrScheme name="">
      <a:dk1>
        <a:srgbClr val="003366"/>
      </a:dk1>
      <a:lt1>
        <a:srgbClr val="FFFFFF"/>
      </a:lt1>
      <a:dk2>
        <a:srgbClr val="FFFFFF"/>
      </a:dk2>
      <a:lt2>
        <a:srgbClr val="000000"/>
      </a:lt2>
      <a:accent1>
        <a:srgbClr val="8EB3C8"/>
      </a:accent1>
      <a:accent2>
        <a:srgbClr val="6F97B3"/>
      </a:accent2>
      <a:accent3>
        <a:srgbClr val="FFFFFF"/>
      </a:accent3>
      <a:accent4>
        <a:srgbClr val="002A56"/>
      </a:accent4>
      <a:accent5>
        <a:srgbClr val="C6D6E0"/>
      </a:accent5>
      <a:accent6>
        <a:srgbClr val="6488A2"/>
      </a:accent6>
      <a:hlink>
        <a:srgbClr val="556575"/>
      </a:hlink>
      <a:folHlink>
        <a:srgbClr val="3D556F"/>
      </a:folHlink>
    </a:clrScheme>
    <a:fontScheme name="Ontwerpsjabloon Medisc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Ontwerpsjabloon Medisch 1">
        <a:dk1>
          <a:srgbClr val="000066"/>
        </a:dk1>
        <a:lt1>
          <a:srgbClr val="FFFFFF"/>
        </a:lt1>
        <a:dk2>
          <a:srgbClr val="003366"/>
        </a:dk2>
        <a:lt2>
          <a:srgbClr val="FFFFFF"/>
        </a:lt2>
        <a:accent1>
          <a:srgbClr val="8EB3C8"/>
        </a:accent1>
        <a:accent2>
          <a:srgbClr val="6F97B3"/>
        </a:accent2>
        <a:accent3>
          <a:srgbClr val="AAADB8"/>
        </a:accent3>
        <a:accent4>
          <a:srgbClr val="DADADA"/>
        </a:accent4>
        <a:accent5>
          <a:srgbClr val="C6D6E0"/>
        </a:accent5>
        <a:accent6>
          <a:srgbClr val="6488A2"/>
        </a:accent6>
        <a:hlink>
          <a:srgbClr val="556575"/>
        </a:hlink>
        <a:folHlink>
          <a:srgbClr val="3D556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Ontwerpsjabloon Medisch</Template>
  <TotalTime>17681</TotalTime>
  <Words>4616</Words>
  <Application>Microsoft Macintosh PowerPoint</Application>
  <PresentationFormat>On-screen Show (4:3)</PresentationFormat>
  <Paragraphs>666</Paragraphs>
  <Slides>63</Slides>
  <Notes>8</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63</vt:i4>
      </vt:variant>
    </vt:vector>
  </HeadingPairs>
  <TitlesOfParts>
    <vt:vector size="66" baseType="lpstr">
      <vt:lpstr>Ontwerpsjabloon Medisch</vt:lpstr>
      <vt:lpstr>Grafiek</vt:lpstr>
      <vt:lpstr>Worksheet</vt:lpstr>
      <vt:lpstr>Anesthesiologie voor morbied obese patienten</vt:lpstr>
      <vt:lpstr>Complications in SOS measured in 1164 surgery patients</vt:lpstr>
      <vt:lpstr>Our Results in lap RNY</vt:lpstr>
      <vt:lpstr>How can the anaesthesiologist help to reduce morbidity?</vt:lpstr>
      <vt:lpstr>Can anesthesiology help to prevent leak?  yes</vt:lpstr>
      <vt:lpstr>Can anesthesiology help to prevent post op bleeding?  yes</vt:lpstr>
      <vt:lpstr>Immediate post operative treatment of bleeding</vt:lpstr>
      <vt:lpstr>Bleeding prevention</vt:lpstr>
      <vt:lpstr>Post op gastric tube aspiration test</vt:lpstr>
      <vt:lpstr>Can anesthesiology help to prevent post op pneumonia?  yes</vt:lpstr>
      <vt:lpstr>Safe induction</vt:lpstr>
      <vt:lpstr>Full decurarisation to TOF 90% is important for morbid obese patients</vt:lpstr>
      <vt:lpstr>Intubation is not difficult if… difficult mask ventilation = difficult intubation</vt:lpstr>
      <vt:lpstr>Is mask ventilation safe in morbid obese patients?</vt:lpstr>
      <vt:lpstr>Sterno mental distance without safety bird</vt:lpstr>
      <vt:lpstr>Effect of inflating safety bird on SM distance vs BMI</vt:lpstr>
      <vt:lpstr>Is mask ventilation safe in morbid obese patients?</vt:lpstr>
      <vt:lpstr>Oral disinfection</vt:lpstr>
      <vt:lpstr>Slide 19</vt:lpstr>
      <vt:lpstr>Respiratory distress in morbid obese</vt:lpstr>
      <vt:lpstr>In vitro tests</vt:lpstr>
      <vt:lpstr>Slide 22</vt:lpstr>
      <vt:lpstr>Excess Cuff Material Forming Folds and Channels</vt:lpstr>
      <vt:lpstr>Microaspiration Can Cause Lung Injury</vt:lpstr>
      <vt:lpstr>Altering Cuff Shape Allows for Better Sealing Characteristics</vt:lpstr>
      <vt:lpstr>Human Methylene blue leak test  Obese patients, CMV 5 peep after 5 minutes when blue is visible above cuff 9 patients excluded as no blue above cuff</vt:lpstr>
      <vt:lpstr>Do we need New Ventilation Modes?</vt:lpstr>
      <vt:lpstr>Do we need New Ventilation Modes?</vt:lpstr>
      <vt:lpstr>Do we have New Ventilation Technology?</vt:lpstr>
      <vt:lpstr>Do we have New Ventilation Technology?</vt:lpstr>
      <vt:lpstr>Post extubation aspiration due to</vt:lpstr>
      <vt:lpstr>Can anesthesiology help to facilitate laparoscopic surgery?  </vt:lpstr>
      <vt:lpstr>Why giving insufficient NMB?</vt:lpstr>
      <vt:lpstr>On the abdominal pressure volume relation</vt:lpstr>
      <vt:lpstr>BMI effect on abdominal P/V relation</vt:lpstr>
      <vt:lpstr>Waist to Hip ratio (WHR)</vt:lpstr>
      <vt:lpstr>Android versus Gynoid fat distribution has a different Elastance</vt:lpstr>
      <vt:lpstr>Two types of android obesity</vt:lpstr>
      <vt:lpstr>Dikte uitwendig/inwendig vet</vt:lpstr>
      <vt:lpstr>How to predict risk?</vt:lpstr>
      <vt:lpstr>Comment changer E : flexion de la hanche</vt:lpstr>
      <vt:lpstr>Impact of patient’s body position on the intraabdominal workspace</vt:lpstr>
      <vt:lpstr>Begin – End of first laparoscopy</vt:lpstr>
      <vt:lpstr>Laparoscopy without muscle relaxants ?</vt:lpstr>
      <vt:lpstr>Is deep relaxation needed and possible?</vt:lpstr>
      <vt:lpstr>Slide 46</vt:lpstr>
      <vt:lpstr>Deep muscle relaxation is useful in morbid obese patients</vt:lpstr>
      <vt:lpstr>NMB needed ?</vt:lpstr>
      <vt:lpstr>Bridion dosage</vt:lpstr>
      <vt:lpstr>Importance pour mesurer TOF </vt:lpstr>
      <vt:lpstr>Slide 51</vt:lpstr>
      <vt:lpstr>Immediate Bridion effects</vt:lpstr>
      <vt:lpstr>Wat Chirurg antwoorden?</vt:lpstr>
      <vt:lpstr>Gastric Bypass Anesthesie</vt:lpstr>
      <vt:lpstr>ERAS 1 (early recovery after surgery)</vt:lpstr>
      <vt:lpstr>PSV voorkomt tegenademen bij onvoldoende relaxatie</vt:lpstr>
      <vt:lpstr>ERAS 2</vt:lpstr>
      <vt:lpstr>Hypercapnic pressure support: easier SAP rise</vt:lpstr>
      <vt:lpstr>Hypercapnic pressure support ventilation</vt:lpstr>
      <vt:lpstr>ERAS 3</vt:lpstr>
      <vt:lpstr>Standardization of the anesthesia for fully stapled laparoscopic Roux-en-Y gastric bypass for obesity </vt:lpstr>
      <vt:lpstr>Schema bariatrie voor verpleging</vt:lpstr>
      <vt:lpstr>Remember:Patient type with a high mortality risk apple WHR&gt;1 intra, abd fat</vt:lpstr>
    </vt:vector>
  </TitlesOfParts>
  <Manager/>
  <Company>Jan Mulier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Anesthesie inzichten in de abdominale chirurgie</dc:title>
  <dc:subject/>
  <dc:creator>Jan Paul Mulier</dc:creator>
  <cp:keywords/>
  <dc:description/>
  <cp:lastModifiedBy>Jan Mulier</cp:lastModifiedBy>
  <cp:revision>215</cp:revision>
  <dcterms:created xsi:type="dcterms:W3CDTF">2011-03-31T16:36:30Z</dcterms:created>
  <dcterms:modified xsi:type="dcterms:W3CDTF">2011-03-31T17:00:54Z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TC011408271043</vt:lpwstr>
  </property>
</Properties>
</file>